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38" r:id="rId2"/>
    <p:sldId id="617" r:id="rId3"/>
    <p:sldId id="635" r:id="rId4"/>
    <p:sldId id="629" r:id="rId5"/>
    <p:sldId id="623" r:id="rId6"/>
    <p:sldId id="686" r:id="rId7"/>
    <p:sldId id="627" r:id="rId8"/>
    <p:sldId id="645" r:id="rId9"/>
    <p:sldId id="644" r:id="rId10"/>
    <p:sldId id="440" r:id="rId11"/>
    <p:sldId id="662" r:id="rId12"/>
    <p:sldId id="664" r:id="rId13"/>
    <p:sldId id="665" r:id="rId14"/>
    <p:sldId id="666" r:id="rId15"/>
    <p:sldId id="667" r:id="rId16"/>
    <p:sldId id="668" r:id="rId17"/>
    <p:sldId id="669" r:id="rId18"/>
    <p:sldId id="670" r:id="rId19"/>
    <p:sldId id="679" r:id="rId20"/>
    <p:sldId id="674" r:id="rId21"/>
    <p:sldId id="683" r:id="rId22"/>
    <p:sldId id="682" r:id="rId23"/>
    <p:sldId id="684" r:id="rId24"/>
    <p:sldId id="685" r:id="rId25"/>
    <p:sldId id="671" r:id="rId26"/>
    <p:sldId id="673" r:id="rId27"/>
    <p:sldId id="678" r:id="rId28"/>
    <p:sldId id="68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DEDEDD"/>
    <a:srgbClr val="F3DDD3"/>
    <a:srgbClr val="DAE3F3"/>
    <a:srgbClr val="FBE5D6"/>
    <a:srgbClr val="A2BCB9"/>
    <a:srgbClr val="005493"/>
    <a:srgbClr val="91B6B0"/>
    <a:srgbClr val="B3D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02"/>
    <p:restoredTop sz="81487"/>
  </p:normalViewPr>
  <p:slideViewPr>
    <p:cSldViewPr snapToGrid="0" snapToObjects="1">
      <p:cViewPr varScale="1">
        <p:scale>
          <a:sx n="72" d="100"/>
          <a:sy n="72" d="100"/>
        </p:scale>
        <p:origin x="232" y="7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3C86F-E64F-C14F-9E2E-D035E40F8685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C4C11-7946-5247-947D-CA0493B6C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07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46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1. Filter/thin data to produce more structure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2"/>
                </a:solidFill>
              </a:rPr>
              <a:t>design-based estimates</a:t>
            </a: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2. Model the effects to control impact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2"/>
                </a:solidFill>
              </a:rPr>
              <a:t>model-based estimates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4C11-7946-5247-947D-CA0493B6C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5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Non-detections. </a:t>
            </a:r>
          </a:p>
          <a:p>
            <a:r>
              <a:rPr lang="en-US" dirty="0"/>
              <a:t>Basis for inferring absence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4C11-7946-5247-947D-CA0493B6C3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7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1. Filter/thin data to produce more structure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2"/>
                </a:solidFill>
              </a:rPr>
              <a:t>design-based estimates</a:t>
            </a: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2. Model the effects to control impact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2"/>
                </a:solidFill>
              </a:rPr>
              <a:t>model-based estimates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4C11-7946-5247-947D-CA0493B6C3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9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1. Filter/thin data to produce more structure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2"/>
                </a:solidFill>
              </a:rPr>
              <a:t>design-based estimates</a:t>
            </a: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2. Model the effects to control impact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accent2"/>
                </a:solidFill>
              </a:rPr>
              <a:t>model-based estimates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accent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4C11-7946-5247-947D-CA0493B6C3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095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C4C11-7946-5247-947D-CA0493B6C3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51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95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0871A-3515-0D44-8C69-97A0EBA4C0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97AA8-F470-D040-A37D-F90D1E31C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7B020-469B-5A40-B4EF-32DE909A9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AB1C14-39F7-DD45-8D03-DC68601CB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BED0F-2DC4-0144-90C4-D0ED7B1EA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46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BC621-F708-6345-B5E8-C165C2CB3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02C1E-BB16-AE44-8161-C18A32888B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59402-1383-D047-85EF-979C33D0F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CBD25-60E2-BE45-8A3C-BA90556A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F0FF0-45CD-8243-B220-D87C0B87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0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5B83EE-58DA-5147-AFE2-865F14058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B0647F-134B-D14C-9687-E1C756888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FA60A-1F52-D94D-8EC2-EA11C53A9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35703-627A-C54C-8DA5-E139D682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049E9-40E7-5F42-88D0-AD704AC78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2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F452D-3DB8-8A46-9B93-B219818F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7034-EC81-3A42-8A76-A65CC3744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B637B-824F-0042-A58A-E574ADEB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C173F-C4C1-364F-976C-72EFBB492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95B70-959A-F44E-8695-1EC52AD85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56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990E1-CA37-1447-B45A-90A59A9F0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E7400D-63C8-384F-B47D-BE3ADF728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18A30-5C4B-204B-9434-6884680D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D712E-33C4-F243-8071-7C0B9917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1ABAD-C022-664F-8DA7-402B511C3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342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2255-02EF-8D45-9477-FA369E69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0F2EE-FAA0-7840-B677-6AB844AD45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005863"/>
            <a:ext cx="5632938" cy="517109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E9922-6976-2E46-A0C9-31A64193B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37856"/>
            <a:ext cx="5591908" cy="51391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A3697-0D7E-104C-89CB-47DE997A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28F1C-DA5F-1347-BCDB-AA2EEF324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1E4A3-EF09-3A41-93EE-B280B27C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5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96D5B-F671-B644-B968-FEB19ED99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593CA-5569-B344-ABD1-8250C15AE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13E1C-836F-9548-85D6-978B7C475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80947-8320-0F40-A135-140C2639A7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BB602-7A00-6743-8BF8-4E86B793F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88313A-62C9-B24C-8DEB-DA21B5996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28A74-320B-374F-A300-F4E44C77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EDEF7F-E55B-A142-A702-936A8DE53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11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4BA9-3C69-AE4D-B5C0-DA85D954D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B86AB-3DF8-874B-8887-33D5653BD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8EF90-AD77-5C41-8DE7-D7182A9EA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4F2826-1891-5448-B37E-FB64FA1E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7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3F04B-E396-3741-85EB-760F6F53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DABD02-5BF5-CD41-B37B-423478B1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DD2C1-BF16-ED4D-973D-1C575DF9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1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58D8F-771A-5146-A11A-DC43D05DE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0E6BD-C2C1-4D42-B80F-7DC6FAB1D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F023C0-03FD-1242-87EF-E3979FEC96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5B86F-4C34-484D-863E-F82726C6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12363-7558-DD4D-B0CE-8622DF9C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A82B6A-F8D5-5949-BD96-FC8D6A60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73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2DB40-4264-B746-BEA9-71F6A389F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CC4E8A-0B6D-6E46-BE9C-29BE829156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3EBFB-F0AB-1344-A717-DBF5115F1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F2431-B509-704B-BFD2-DFB35118F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6F6E6-C00F-1643-85F9-CFB17DE65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A8D93-8480-E444-A4FC-FE681EF9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6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34BBDC-5095-CB46-9A88-3BED23377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94787"/>
            <a:ext cx="11383108" cy="531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A0C269-6E0B-6F4A-A470-31489F095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104655"/>
            <a:ext cx="11383108" cy="50851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0C7C7-7038-3E49-A916-4FFC07279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0FA1F-674B-4B4D-B222-37D04FA98FC7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B2071-CE4A-0249-BAB1-31259EFC31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47CE6-9832-A549-B15E-280EBC8A42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3B51-8BA1-1042-BC45-EB31DF8B0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43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FF98C2-4955-9346-800E-5B1B1263E7E7}"/>
              </a:ext>
            </a:extLst>
          </p:cNvPr>
          <p:cNvGrpSpPr/>
          <p:nvPr/>
        </p:nvGrpSpPr>
        <p:grpSpPr>
          <a:xfrm>
            <a:off x="1371600" y="1341140"/>
            <a:ext cx="9331567" cy="2246769"/>
            <a:chOff x="1371600" y="1341140"/>
            <a:chExt cx="9331567" cy="22467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578210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3" y="1341140"/>
              <a:ext cx="460114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 II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principles for modeling</a:t>
            </a:r>
          </a:p>
        </p:txBody>
      </p:sp>
    </p:spTree>
    <p:extLst>
      <p:ext uri="{BB962C8B-B14F-4D97-AF65-F5344CB8AC3E}">
        <p14:creationId xmlns:p14="http://schemas.microsoft.com/office/powerpoint/2010/main" val="323007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C23C-4671-364C-B710-D082D474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 in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C00DE-472B-974C-A5B0-67B29AC64D65}"/>
              </a:ext>
            </a:extLst>
          </p:cNvPr>
          <p:cNvSpPr txBox="1"/>
          <p:nvPr/>
        </p:nvSpPr>
        <p:spPr>
          <a:xfrm>
            <a:off x="674835" y="1197999"/>
            <a:ext cx="363449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+mj-lt"/>
              </a:rPr>
              <a:t>Checklist duration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+mj-lt"/>
              </a:rPr>
              <a:t>Distance travelled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Time of day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+mj-lt"/>
              </a:rPr>
              <a:t>Number of observers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3EA8A-D246-DD4D-A99F-1704445FA426}"/>
              </a:ext>
            </a:extLst>
          </p:cNvPr>
          <p:cNvSpPr txBox="1"/>
          <p:nvPr/>
        </p:nvSpPr>
        <p:spPr>
          <a:xfrm>
            <a:off x="86462" y="6574387"/>
            <a:ext cx="294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Johnston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 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2019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BioRXiv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3F7A75-1F76-4149-A659-2738E4D04EE2}"/>
              </a:ext>
            </a:extLst>
          </p:cNvPr>
          <p:cNvSpPr/>
          <p:nvPr/>
        </p:nvSpPr>
        <p:spPr>
          <a:xfrm>
            <a:off x="7436200" y="3226406"/>
            <a:ext cx="932329" cy="3646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082F79-D456-E944-9882-4BDE1A9714ED}"/>
              </a:ext>
            </a:extLst>
          </p:cNvPr>
          <p:cNvGrpSpPr/>
          <p:nvPr/>
        </p:nvGrpSpPr>
        <p:grpSpPr>
          <a:xfrm>
            <a:off x="5586535" y="2718089"/>
            <a:ext cx="4769938" cy="4139911"/>
            <a:chOff x="5586535" y="2718089"/>
            <a:chExt cx="4769938" cy="413991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3A38DB-7BDE-B540-8FEB-F0F1DED39A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17"/>
            <a:stretch/>
          </p:blipFill>
          <p:spPr>
            <a:xfrm>
              <a:off x="5586535" y="2718089"/>
              <a:ext cx="4769938" cy="413991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21ACA2-A8E0-5245-A3CB-7133972C69D2}"/>
                </a:ext>
              </a:extLst>
            </p:cNvPr>
            <p:cNvSpPr txBox="1"/>
            <p:nvPr/>
          </p:nvSpPr>
          <p:spPr>
            <a:xfrm>
              <a:off x="5840046" y="3219961"/>
              <a:ext cx="1410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Wood thrush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F5CB67-3AB9-D742-A608-B47E1CF0DBAE}"/>
              </a:ext>
            </a:extLst>
          </p:cNvPr>
          <p:cNvGrpSpPr/>
          <p:nvPr/>
        </p:nvGrpSpPr>
        <p:grpSpPr>
          <a:xfrm>
            <a:off x="5448254" y="3417"/>
            <a:ext cx="4908219" cy="3080258"/>
            <a:chOff x="5448254" y="3417"/>
            <a:chExt cx="4908219" cy="308025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344EF9-B4AA-6D45-9AFE-083EA99AFC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0000"/>
            </a:blip>
            <a:srcRect b="19312"/>
            <a:stretch/>
          </p:blipFill>
          <p:spPr>
            <a:xfrm>
              <a:off x="5448254" y="3417"/>
              <a:ext cx="4908219" cy="308025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F3D714C-DC73-AA4A-B7FC-62F48F27430F}"/>
                </a:ext>
              </a:extLst>
            </p:cNvPr>
            <p:cNvSpPr txBox="1"/>
            <p:nvPr/>
          </p:nvSpPr>
          <p:spPr>
            <a:xfrm>
              <a:off x="5840046" y="256502"/>
              <a:ext cx="166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Northern pintail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04B6993-8990-B54E-8425-79DCFE00A853}"/>
              </a:ext>
            </a:extLst>
          </p:cNvPr>
          <p:cNvSpPr txBox="1"/>
          <p:nvPr/>
        </p:nvSpPr>
        <p:spPr>
          <a:xfrm rot="16200000">
            <a:off x="3651776" y="3121546"/>
            <a:ext cx="344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Species recorded on </a:t>
            </a:r>
            <a:r>
              <a:rPr lang="en-US" dirty="0" err="1">
                <a:latin typeface="+mj-lt"/>
              </a:rPr>
              <a:t>eBird</a:t>
            </a:r>
            <a:r>
              <a:rPr lang="en-US" dirty="0">
                <a:latin typeface="+mj-lt"/>
              </a:rPr>
              <a:t> checklist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0B916F-6AD5-324B-925D-DD37A58A3797}"/>
              </a:ext>
            </a:extLst>
          </p:cNvPr>
          <p:cNvGrpSpPr/>
          <p:nvPr/>
        </p:nvGrpSpPr>
        <p:grpSpPr>
          <a:xfrm>
            <a:off x="6792532" y="1214712"/>
            <a:ext cx="1339891" cy="4802367"/>
            <a:chOff x="6799721" y="1232331"/>
            <a:chExt cx="1339891" cy="48023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2262CBF-7289-E441-8FCD-7E599643E659}"/>
                </a:ext>
              </a:extLst>
            </p:cNvPr>
            <p:cNvCxnSpPr>
              <a:cxnSpLocks/>
            </p:cNvCxnSpPr>
            <p:nvPr/>
          </p:nvCxnSpPr>
          <p:spPr>
            <a:xfrm>
              <a:off x="8139612" y="1232331"/>
              <a:ext cx="0" cy="183873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3CF438B-26FB-1948-AF0B-1CAFB26D7090}"/>
                </a:ext>
              </a:extLst>
            </p:cNvPr>
            <p:cNvCxnSpPr>
              <a:cxnSpLocks/>
            </p:cNvCxnSpPr>
            <p:nvPr/>
          </p:nvCxnSpPr>
          <p:spPr>
            <a:xfrm>
              <a:off x="6799721" y="4070329"/>
              <a:ext cx="0" cy="1964369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522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A7DB-89ED-A345-B596-050E5D52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6" y="384532"/>
            <a:ext cx="11383108" cy="531690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with </a:t>
            </a:r>
            <a:r>
              <a:rPr lang="en-US" dirty="0" err="1"/>
              <a:t>eBird</a:t>
            </a:r>
            <a:r>
              <a:rPr lang="en-US" dirty="0"/>
              <a:t> observation process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89581D-5EBD-2A44-8F76-4AD99EB1A254}"/>
              </a:ext>
            </a:extLst>
          </p:cNvPr>
          <p:cNvGrpSpPr/>
          <p:nvPr/>
        </p:nvGrpSpPr>
        <p:grpSpPr>
          <a:xfrm>
            <a:off x="1077076" y="1161499"/>
            <a:ext cx="3270416" cy="2064612"/>
            <a:chOff x="1077076" y="1161499"/>
            <a:chExt cx="3270416" cy="206461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895B43-6DD3-2B42-88D6-194E0E984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975"/>
            <a:stretch/>
          </p:blipFill>
          <p:spPr>
            <a:xfrm>
              <a:off x="1077076" y="1287673"/>
              <a:ext cx="1940995" cy="1938438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427E52-E044-5142-B065-37E59FD5E22D}"/>
                </a:ext>
              </a:extLst>
            </p:cNvPr>
            <p:cNvSpPr txBox="1"/>
            <p:nvPr/>
          </p:nvSpPr>
          <p:spPr>
            <a:xfrm>
              <a:off x="3124400" y="1161499"/>
              <a:ext cx="12230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Spatial </a:t>
              </a:r>
            </a:p>
            <a:p>
              <a:r>
                <a:rPr lang="en-US" sz="2800" dirty="0">
                  <a:latin typeface="+mj-lt"/>
                </a:rPr>
                <a:t>bias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E032B8-3DB6-1345-84AD-C12D33267BB1}"/>
              </a:ext>
            </a:extLst>
          </p:cNvPr>
          <p:cNvGrpSpPr/>
          <p:nvPr/>
        </p:nvGrpSpPr>
        <p:grpSpPr>
          <a:xfrm>
            <a:off x="1077076" y="3686106"/>
            <a:ext cx="3373626" cy="2097205"/>
            <a:chOff x="1077076" y="3686106"/>
            <a:chExt cx="3373626" cy="20972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F0A11B-E152-B34E-B87A-53F7DF6A8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56" t="8510" r="9879"/>
            <a:stretch/>
          </p:blipFill>
          <p:spPr>
            <a:xfrm>
              <a:off x="1077076" y="3809534"/>
              <a:ext cx="1947606" cy="1973777"/>
            </a:xfrm>
            <a:prstGeom prst="rect">
              <a:avLst/>
            </a:prstGeom>
            <a:ln w="6350" cap="rnd">
              <a:solidFill>
                <a:schemeClr val="tx1">
                  <a:lumMod val="65000"/>
                  <a:lumOff val="35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207539-8B1B-4246-8CD6-4B186A8CB927}"/>
                </a:ext>
              </a:extLst>
            </p:cNvPr>
            <p:cNvSpPr txBox="1"/>
            <p:nvPr/>
          </p:nvSpPr>
          <p:spPr>
            <a:xfrm>
              <a:off x="3110270" y="3686106"/>
              <a:ext cx="134043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Species </a:t>
              </a:r>
            </a:p>
            <a:p>
              <a:r>
                <a:rPr lang="en-US" sz="2800" dirty="0">
                  <a:latin typeface="+mj-lt"/>
                </a:rPr>
                <a:t>bias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8EA6-177D-FD48-9219-D8C93AE525AB}"/>
              </a:ext>
            </a:extLst>
          </p:cNvPr>
          <p:cNvGrpSpPr/>
          <p:nvPr/>
        </p:nvGrpSpPr>
        <p:grpSpPr>
          <a:xfrm>
            <a:off x="6375627" y="1163823"/>
            <a:ext cx="3812440" cy="2062288"/>
            <a:chOff x="6375627" y="1163823"/>
            <a:chExt cx="3812440" cy="206228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6ABA2B-3C45-8E40-BC91-98A754DF1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58"/>
            <a:stretch/>
          </p:blipFill>
          <p:spPr>
            <a:xfrm>
              <a:off x="6375627" y="1287673"/>
              <a:ext cx="1940995" cy="1938438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2D552B-1FDD-6C48-AE44-30A4DE2BA05F}"/>
                </a:ext>
              </a:extLst>
            </p:cNvPr>
            <p:cNvSpPr txBox="1"/>
            <p:nvPr/>
          </p:nvSpPr>
          <p:spPr>
            <a:xfrm>
              <a:off x="8440088" y="1163823"/>
              <a:ext cx="174797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Variation </a:t>
              </a:r>
            </a:p>
            <a:p>
              <a:r>
                <a:rPr lang="en-US" sz="2800" dirty="0">
                  <a:latin typeface="+mj-lt"/>
                </a:rPr>
                <a:t>in protocol</a:t>
              </a:r>
              <a:endParaRPr lang="en-US" sz="2800" dirty="0">
                <a:highlight>
                  <a:srgbClr val="FFFF00"/>
                </a:highlight>
                <a:latin typeface="+mj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F7CAC-B2E0-E349-8913-7CD812E0BBC2}"/>
              </a:ext>
            </a:extLst>
          </p:cNvPr>
          <p:cNvGrpSpPr/>
          <p:nvPr/>
        </p:nvGrpSpPr>
        <p:grpSpPr>
          <a:xfrm>
            <a:off x="6375627" y="3705700"/>
            <a:ext cx="3985251" cy="2042272"/>
            <a:chOff x="6375627" y="3705700"/>
            <a:chExt cx="3985251" cy="2042272"/>
          </a:xfrm>
        </p:grpSpPr>
        <p:pic>
          <p:nvPicPr>
            <p:cNvPr id="31" name="Picture 30" descr="tumblr_n8gyhiDx3O1rtl3h6o2_1280.jpg">
              <a:extLst>
                <a:ext uri="{FF2B5EF4-FFF2-40B4-BE49-F238E27FC236}">
                  <a16:creationId xmlns:a16="http://schemas.microsoft.com/office/drawing/2014/main" id="{9C2CA34B-A087-B04F-8CA5-2CB3361FF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5627" y="3809534"/>
              <a:ext cx="1947606" cy="1938438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0D9BB3-077E-DE46-876A-32421D660720}"/>
                </a:ext>
              </a:extLst>
            </p:cNvPr>
            <p:cNvSpPr txBox="1"/>
            <p:nvPr/>
          </p:nvSpPr>
          <p:spPr>
            <a:xfrm>
              <a:off x="8424835" y="3705700"/>
              <a:ext cx="193604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Variation</a:t>
              </a:r>
            </a:p>
            <a:p>
              <a:r>
                <a:rPr lang="en-US" sz="2800" dirty="0">
                  <a:latin typeface="+mj-lt"/>
                </a:rPr>
                <a:t>in observers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20BA57-8CB0-F447-9A36-4CCD72617F34}"/>
              </a:ext>
            </a:extLst>
          </p:cNvPr>
          <p:cNvSpPr txBox="1"/>
          <p:nvPr/>
        </p:nvSpPr>
        <p:spPr>
          <a:xfrm>
            <a:off x="1077076" y="6114511"/>
            <a:ext cx="1940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+mj-lt"/>
              </a:rPr>
              <a:t>FILTERING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944BBA-FB3F-1F4B-9D2A-F8B6FD12C69F}"/>
              </a:ext>
            </a:extLst>
          </p:cNvPr>
          <p:cNvSpPr txBox="1"/>
          <p:nvPr/>
        </p:nvSpPr>
        <p:spPr>
          <a:xfrm>
            <a:off x="6369017" y="6119423"/>
            <a:ext cx="1947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+mj-l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481927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C66D-26D1-FF42-A3BE-AE27FE0D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Advice for modelling </a:t>
            </a:r>
            <a:r>
              <a:rPr lang="en-US" dirty="0" err="1"/>
              <a:t>eBird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AACE-FE9D-2345-A1BB-9542589D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0460" y="2125980"/>
            <a:ext cx="8129368" cy="40638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non-detections (absences)</a:t>
            </a:r>
          </a:p>
          <a:p>
            <a:pPr marL="0" indent="0">
              <a:buNone/>
            </a:pPr>
            <a:r>
              <a:rPr lang="en-US" dirty="0"/>
              <a:t>Use complete lists</a:t>
            </a:r>
          </a:p>
          <a:p>
            <a:pPr marL="0" indent="0">
              <a:buNone/>
            </a:pPr>
            <a:r>
              <a:rPr lang="en-US" dirty="0"/>
              <a:t>Spatial subsampling</a:t>
            </a:r>
          </a:p>
          <a:p>
            <a:pPr marL="0" indent="0">
              <a:buNone/>
            </a:pPr>
            <a:r>
              <a:rPr lang="en-US" dirty="0"/>
              <a:t>Filter effort variables</a:t>
            </a:r>
          </a:p>
          <a:p>
            <a:pPr marL="0" indent="0">
              <a:buNone/>
            </a:pPr>
            <a:r>
              <a:rPr lang="en-US" dirty="0"/>
              <a:t>Include effort variables as covariates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322C5D-71A0-054B-B852-EE58A84F660C}"/>
              </a:ext>
            </a:extLst>
          </p:cNvPr>
          <p:cNvSpPr txBox="1">
            <a:spLocks/>
          </p:cNvSpPr>
          <p:nvPr/>
        </p:nvSpPr>
        <p:spPr>
          <a:xfrm>
            <a:off x="723900" y="1618078"/>
            <a:ext cx="2887980" cy="406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1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2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3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4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5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6</a:t>
            </a:r>
          </a:p>
        </p:txBody>
      </p:sp>
    </p:spTree>
    <p:extLst>
      <p:ext uri="{BB962C8B-B14F-4D97-AF65-F5344CB8AC3E}">
        <p14:creationId xmlns:p14="http://schemas.microsoft.com/office/powerpoint/2010/main" val="405980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1970-22CD-6C4C-A136-B2DBD44D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32008-B610-604C-BB6D-676C87D92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picture containing text, map, photo, showing&#10;&#10;Description automatically generated">
            <a:extLst>
              <a:ext uri="{FF2B5EF4-FFF2-40B4-BE49-F238E27FC236}">
                <a16:creationId xmlns:a16="http://schemas.microsoft.com/office/drawing/2014/main" id="{35563B53-2FE4-4E45-B92A-61A5FFBDA3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86" y="0"/>
            <a:ext cx="7620318" cy="2948941"/>
          </a:xfrm>
          <a:prstGeom prst="rect">
            <a:avLst/>
          </a:prstGeom>
        </p:spPr>
      </p:pic>
      <p:pic>
        <p:nvPicPr>
          <p:cNvPr id="5" name="Content Placeholder 4" descr="A picture containing text, map, photo, showing&#10;&#10;Description automatically generated">
            <a:extLst>
              <a:ext uri="{FF2B5EF4-FFF2-40B4-BE49-F238E27FC236}">
                <a16:creationId xmlns:a16="http://schemas.microsoft.com/office/drawing/2014/main" id="{1AC4438F-06BC-5345-B0B3-E076ED681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26519" y="-34192"/>
            <a:ext cx="3810159" cy="3022454"/>
          </a:xfrm>
          <a:prstGeom prst="rect">
            <a:avLst/>
          </a:prstGeom>
        </p:spPr>
      </p:pic>
      <p:pic>
        <p:nvPicPr>
          <p:cNvPr id="6" name="Content Placeholder 4" descr="A picture containing text, map, photo, showing&#10;&#10;Description automatically generated">
            <a:extLst>
              <a:ext uri="{FF2B5EF4-FFF2-40B4-BE49-F238E27FC236}">
                <a16:creationId xmlns:a16="http://schemas.microsoft.com/office/drawing/2014/main" id="{2597CDB0-B514-744A-9183-0385400FAE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886" y="3131820"/>
            <a:ext cx="3810159" cy="2948941"/>
          </a:xfrm>
          <a:prstGeom prst="rect">
            <a:avLst/>
          </a:prstGeom>
        </p:spPr>
      </p:pic>
      <p:pic>
        <p:nvPicPr>
          <p:cNvPr id="7" name="Content Placeholder 4" descr="A picture containing text, map, photo, showing&#10;&#10;Description automatically generated">
            <a:extLst>
              <a:ext uri="{FF2B5EF4-FFF2-40B4-BE49-F238E27FC236}">
                <a16:creationId xmlns:a16="http://schemas.microsoft.com/office/drawing/2014/main" id="{2F853FCB-8128-844B-9DC5-00C9705FD6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360" y="3176170"/>
            <a:ext cx="7620318" cy="2948942"/>
          </a:xfrm>
          <a:prstGeom prst="rect">
            <a:avLst/>
          </a:prstGeom>
        </p:spPr>
      </p:pic>
      <p:pic>
        <p:nvPicPr>
          <p:cNvPr id="8" name="Content Placeholder 4" descr="A picture containing text, map, photo, showing&#10;&#10;Description automatically generated">
            <a:extLst>
              <a:ext uri="{FF2B5EF4-FFF2-40B4-BE49-F238E27FC236}">
                <a16:creationId xmlns:a16="http://schemas.microsoft.com/office/drawing/2014/main" id="{4DF96912-1721-284D-8556-A34692290DE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16"/>
          <a:stretch/>
        </p:blipFill>
        <p:spPr>
          <a:xfrm>
            <a:off x="6438900" y="6229105"/>
            <a:ext cx="4168140" cy="6682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D56E9A-55F6-2A4E-B958-25A79CF90CD1}"/>
              </a:ext>
            </a:extLst>
          </p:cNvPr>
          <p:cNvSpPr/>
          <p:nvPr/>
        </p:nvSpPr>
        <p:spPr>
          <a:xfrm>
            <a:off x="-1370302" y="-756213"/>
            <a:ext cx="5286662" cy="3732398"/>
          </a:xfrm>
          <a:prstGeom prst="rect">
            <a:avLst/>
          </a:prstGeom>
          <a:solidFill>
            <a:srgbClr val="FFFFFF">
              <a:alpha val="6352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DAA04D-0540-6540-ACCA-F1BB67C367D0}"/>
              </a:ext>
            </a:extLst>
          </p:cNvPr>
          <p:cNvSpPr/>
          <p:nvPr/>
        </p:nvSpPr>
        <p:spPr>
          <a:xfrm>
            <a:off x="-875300" y="2983133"/>
            <a:ext cx="4806577" cy="4264343"/>
          </a:xfrm>
          <a:prstGeom prst="rect">
            <a:avLst/>
          </a:prstGeom>
          <a:solidFill>
            <a:srgbClr val="FFFFFF">
              <a:alpha val="6352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85922B-DCBD-224C-89DE-CF47DDF7FF38}"/>
              </a:ext>
            </a:extLst>
          </p:cNvPr>
          <p:cNvSpPr/>
          <p:nvPr/>
        </p:nvSpPr>
        <p:spPr>
          <a:xfrm>
            <a:off x="3963204" y="2948942"/>
            <a:ext cx="3810159" cy="3280164"/>
          </a:xfrm>
          <a:prstGeom prst="rect">
            <a:avLst/>
          </a:prstGeom>
          <a:solidFill>
            <a:srgbClr val="FFFFFF">
              <a:alpha val="6352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F2848A-ACF8-F44F-8BE8-DFBD756BFF99}"/>
              </a:ext>
            </a:extLst>
          </p:cNvPr>
          <p:cNvSpPr/>
          <p:nvPr/>
        </p:nvSpPr>
        <p:spPr>
          <a:xfrm>
            <a:off x="7726520" y="-667655"/>
            <a:ext cx="4785600" cy="3616595"/>
          </a:xfrm>
          <a:prstGeom prst="rect">
            <a:avLst/>
          </a:prstGeom>
          <a:solidFill>
            <a:srgbClr val="FFFFFF">
              <a:alpha val="6352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5D793-2A15-B54B-9CEF-DF14029D2299}"/>
              </a:ext>
            </a:extLst>
          </p:cNvPr>
          <p:cNvSpPr/>
          <p:nvPr/>
        </p:nvSpPr>
        <p:spPr>
          <a:xfrm>
            <a:off x="3954699" y="19661"/>
            <a:ext cx="3810159" cy="29882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877710-B8E2-AE45-BC47-ABE710EE1119}"/>
              </a:ext>
            </a:extLst>
          </p:cNvPr>
          <p:cNvSpPr/>
          <p:nvPr/>
        </p:nvSpPr>
        <p:spPr>
          <a:xfrm>
            <a:off x="7773363" y="45720"/>
            <a:ext cx="3810159" cy="29882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A1B4A4-EBB2-2243-911E-EBB5A52432B0}"/>
              </a:ext>
            </a:extLst>
          </p:cNvPr>
          <p:cNvSpPr/>
          <p:nvPr/>
        </p:nvSpPr>
        <p:spPr>
          <a:xfrm>
            <a:off x="106201" y="3131820"/>
            <a:ext cx="3810159" cy="29882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F439F-9B81-4244-A3CD-E31AE30113FA}"/>
              </a:ext>
            </a:extLst>
          </p:cNvPr>
          <p:cNvSpPr/>
          <p:nvPr/>
        </p:nvSpPr>
        <p:spPr>
          <a:xfrm>
            <a:off x="3938604" y="3164605"/>
            <a:ext cx="3810159" cy="29882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3DB225-16AB-1D41-A518-CDA9C1C31261}"/>
              </a:ext>
            </a:extLst>
          </p:cNvPr>
          <p:cNvSpPr/>
          <p:nvPr/>
        </p:nvSpPr>
        <p:spPr>
          <a:xfrm>
            <a:off x="7764858" y="3143798"/>
            <a:ext cx="3810159" cy="29882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9ACE3F-C920-C24A-A8F3-6688CCDEEB8C}"/>
              </a:ext>
            </a:extLst>
          </p:cNvPr>
          <p:cNvSpPr txBox="1"/>
          <p:nvPr/>
        </p:nvSpPr>
        <p:spPr>
          <a:xfrm>
            <a:off x="4864302" y="6293359"/>
            <a:ext cx="157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Encounter rate</a:t>
            </a:r>
          </a:p>
        </p:txBody>
      </p:sp>
    </p:spTree>
    <p:extLst>
      <p:ext uri="{BB962C8B-B14F-4D97-AF65-F5344CB8AC3E}">
        <p14:creationId xmlns:p14="http://schemas.microsoft.com/office/powerpoint/2010/main" val="24821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7BE2-DF03-1642-BA5C-109DDD59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6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560F46E-D025-614C-A0A7-4E82A8B0D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333" t="75499" r="4452" b="16309"/>
          <a:stretch/>
        </p:blipFill>
        <p:spPr>
          <a:xfrm>
            <a:off x="8676639" y="4400990"/>
            <a:ext cx="2139302" cy="904240"/>
          </a:xfrm>
          <a:prstGeom prst="rect">
            <a:avLst/>
          </a:prstGeom>
        </p:spPr>
      </p:pic>
      <p:pic>
        <p:nvPicPr>
          <p:cNvPr id="9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A3CF08D0-E92C-1941-82CD-A01EF8A5C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5" t="47200" r="34584" b="2985"/>
          <a:stretch/>
        </p:blipFill>
        <p:spPr>
          <a:xfrm>
            <a:off x="4409440" y="3385077"/>
            <a:ext cx="3007360" cy="3322828"/>
          </a:xfrm>
          <a:prstGeom prst="rect">
            <a:avLst/>
          </a:prstGeom>
        </p:spPr>
      </p:pic>
      <p:pic>
        <p:nvPicPr>
          <p:cNvPr id="10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9CBB9ED-1C82-BC4A-A34F-153A8F577F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857" b="55017"/>
          <a:stretch/>
        </p:blipFill>
        <p:spPr>
          <a:xfrm>
            <a:off x="1026747" y="294787"/>
            <a:ext cx="6470748" cy="3000448"/>
          </a:xfrm>
          <a:prstGeom prst="rect">
            <a:avLst/>
          </a:prstGeom>
        </p:spPr>
      </p:pic>
      <p:pic>
        <p:nvPicPr>
          <p:cNvPr id="13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34F395E-20CE-374A-B818-A3133AF1E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00" r="66156" b="2985"/>
          <a:stretch/>
        </p:blipFill>
        <p:spPr>
          <a:xfrm>
            <a:off x="1026747" y="3373207"/>
            <a:ext cx="3310988" cy="3322828"/>
          </a:xfrm>
          <a:prstGeom prst="rect">
            <a:avLst/>
          </a:prstGeom>
        </p:spPr>
      </p:pic>
      <p:pic>
        <p:nvPicPr>
          <p:cNvPr id="14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E89139D-175B-224C-AE42-4B3CDEB79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5" t="92132" r="34584" b="2985"/>
          <a:stretch/>
        </p:blipFill>
        <p:spPr>
          <a:xfrm>
            <a:off x="1581833" y="6400355"/>
            <a:ext cx="3007360" cy="3257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4C8B3B-51F7-D54A-B15F-76D0A3A886BF}"/>
              </a:ext>
            </a:extLst>
          </p:cNvPr>
          <p:cNvSpPr/>
          <p:nvPr/>
        </p:nvSpPr>
        <p:spPr>
          <a:xfrm>
            <a:off x="2133600" y="3820160"/>
            <a:ext cx="1706880" cy="2072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6E5C1-EC94-F042-922D-FDA80824E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711" t="20079" r="2498" b="23047"/>
          <a:stretch/>
        </p:blipFill>
        <p:spPr>
          <a:xfrm>
            <a:off x="6343649" y="1478756"/>
            <a:ext cx="1462234" cy="390048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775593-6B23-5548-B036-0F6213C19067}"/>
              </a:ext>
            </a:extLst>
          </p:cNvPr>
          <p:cNvGrpSpPr/>
          <p:nvPr/>
        </p:nvGrpSpPr>
        <p:grpSpPr>
          <a:xfrm>
            <a:off x="1253038" y="950117"/>
            <a:ext cx="4719137" cy="5017267"/>
            <a:chOff x="3853363" y="557212"/>
            <a:chExt cx="4719137" cy="501726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B9322B-0079-CB4E-9F84-4BF0CD9F5790}"/>
                </a:ext>
              </a:extLst>
            </p:cNvPr>
            <p:cNvGrpSpPr/>
            <p:nvPr/>
          </p:nvGrpSpPr>
          <p:grpSpPr>
            <a:xfrm>
              <a:off x="4357687" y="557212"/>
              <a:ext cx="4214813" cy="5017267"/>
              <a:chOff x="3429000" y="0"/>
              <a:chExt cx="3171826" cy="3775707"/>
            </a:xfrm>
          </p:grpSpPr>
          <p:pic>
            <p:nvPicPr>
              <p:cNvPr id="4" name="Picture 3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623624A-AC1F-EF45-8F19-63490E6553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12728"/>
              <a:stretch/>
            </p:blipFill>
            <p:spPr>
              <a:xfrm>
                <a:off x="3829049" y="397823"/>
                <a:ext cx="2771777" cy="2727797"/>
              </a:xfrm>
              <a:prstGeom prst="rect">
                <a:avLst/>
              </a:prstGeom>
            </p:spPr>
          </p:pic>
          <p:pic>
            <p:nvPicPr>
              <p:cNvPr id="5" name="Picture 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2E6A9DE1-8297-554F-8F83-476CD0F80B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9049" y="3025140"/>
                <a:ext cx="2771776" cy="750567"/>
              </a:xfrm>
              <a:prstGeom prst="rect">
                <a:avLst/>
              </a:prstGeom>
            </p:spPr>
          </p:pic>
          <p:pic>
            <p:nvPicPr>
              <p:cNvPr id="7" name="Picture 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40BC879-317D-2A43-B937-BBB3EBAAC0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56962"/>
              <a:stretch/>
            </p:blipFill>
            <p:spPr>
              <a:xfrm>
                <a:off x="3429000" y="0"/>
                <a:ext cx="485777" cy="312562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993516-9536-474C-B968-E77CEE8FE8E4}"/>
                </a:ext>
              </a:extLst>
            </p:cNvPr>
            <p:cNvSpPr txBox="1"/>
            <p:nvPr/>
          </p:nvSpPr>
          <p:spPr>
            <a:xfrm rot="16200000">
              <a:off x="2610554" y="2647700"/>
              <a:ext cx="296267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latin typeface="Arial" panose="020B0604020202020204" pitchFamily="34" charset="0"/>
                  <a:cs typeface="Arial" panose="020B0604020202020204" pitchFamily="34" charset="0"/>
                </a:rPr>
                <a:t>model 2 predictions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4581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1970-22CD-6C4C-A136-B2DBD44DB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Content Placeholder 4" descr="A picture containing text, map, photo, showing&#10;&#10;Description automatically generated">
            <a:extLst>
              <a:ext uri="{FF2B5EF4-FFF2-40B4-BE49-F238E27FC236}">
                <a16:creationId xmlns:a16="http://schemas.microsoft.com/office/drawing/2014/main" id="{35563B53-2FE4-4E45-B92A-61A5FFBDA3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490208" y="528516"/>
            <a:ext cx="5685859" cy="4400672"/>
          </a:xfrm>
          <a:prstGeom prst="rect">
            <a:avLst/>
          </a:prstGeom>
        </p:spPr>
      </p:pic>
      <p:pic>
        <p:nvPicPr>
          <p:cNvPr id="7" name="Content Placeholder 4" descr="A picture containing text, map, photo, showing&#10;&#10;Description automatically generated">
            <a:extLst>
              <a:ext uri="{FF2B5EF4-FFF2-40B4-BE49-F238E27FC236}">
                <a16:creationId xmlns:a16="http://schemas.microsoft.com/office/drawing/2014/main" id="{2F853FCB-8128-844B-9DC5-00C9705FD6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6324599" y="589207"/>
            <a:ext cx="5685859" cy="4400673"/>
          </a:xfrm>
          <a:prstGeom prst="rect">
            <a:avLst/>
          </a:prstGeom>
        </p:spPr>
      </p:pic>
      <p:pic>
        <p:nvPicPr>
          <p:cNvPr id="8" name="Content Placeholder 4" descr="A picture containing text, map, photo, showing&#10;&#10;Description automatically generated">
            <a:extLst>
              <a:ext uri="{FF2B5EF4-FFF2-40B4-BE49-F238E27FC236}">
                <a16:creationId xmlns:a16="http://schemas.microsoft.com/office/drawing/2014/main" id="{4DF96912-1721-284D-8556-A34692290D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016"/>
          <a:stretch/>
        </p:blipFill>
        <p:spPr>
          <a:xfrm>
            <a:off x="6097035" y="5284300"/>
            <a:ext cx="6140985" cy="98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73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C66D-26D1-FF42-A3BE-AE27FE0D9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Advice for modelling </a:t>
            </a:r>
            <a:r>
              <a:rPr lang="en-US" dirty="0" err="1"/>
              <a:t>eBird</a:t>
            </a:r>
            <a:r>
              <a:rPr lang="en-US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DAACE-FE9D-2345-A1BB-9542589DB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0460" y="2125980"/>
            <a:ext cx="8129368" cy="40638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non-detections (absences)</a:t>
            </a:r>
          </a:p>
          <a:p>
            <a:pPr marL="0" indent="0">
              <a:buNone/>
            </a:pPr>
            <a:r>
              <a:rPr lang="en-US" dirty="0"/>
              <a:t>Use complete lists</a:t>
            </a:r>
          </a:p>
          <a:p>
            <a:pPr marL="0" indent="0">
              <a:buNone/>
            </a:pPr>
            <a:r>
              <a:rPr lang="en-US" dirty="0"/>
              <a:t>Spatial subsampling</a:t>
            </a:r>
          </a:p>
          <a:p>
            <a:pPr marL="0" indent="0">
              <a:buNone/>
            </a:pPr>
            <a:r>
              <a:rPr lang="en-US" dirty="0"/>
              <a:t>Filter effort variables</a:t>
            </a:r>
          </a:p>
          <a:p>
            <a:pPr marL="0" indent="0">
              <a:buNone/>
            </a:pPr>
            <a:r>
              <a:rPr lang="en-US" dirty="0"/>
              <a:t>Include effort variables as covariates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322C5D-71A0-054B-B852-EE58A84F660C}"/>
              </a:ext>
            </a:extLst>
          </p:cNvPr>
          <p:cNvSpPr txBox="1">
            <a:spLocks/>
          </p:cNvSpPr>
          <p:nvPr/>
        </p:nvSpPr>
        <p:spPr>
          <a:xfrm>
            <a:off x="723900" y="1648558"/>
            <a:ext cx="2887980" cy="406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1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2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3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4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5</a:t>
            </a: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2"/>
                </a:solidFill>
              </a:rPr>
              <a:t>Model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5E87E-AF12-C547-9C26-F854FFE5A68A}"/>
              </a:ext>
            </a:extLst>
          </p:cNvPr>
          <p:cNvSpPr txBox="1"/>
          <p:nvPr/>
        </p:nvSpPr>
        <p:spPr>
          <a:xfrm>
            <a:off x="86462" y="6574387"/>
            <a:ext cx="294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Johnston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 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2019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BioRXiv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5618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C23C-4671-364C-B710-D082D474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 in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C00DE-472B-974C-A5B0-67B29AC64D65}"/>
              </a:ext>
            </a:extLst>
          </p:cNvPr>
          <p:cNvSpPr txBox="1"/>
          <p:nvPr/>
        </p:nvSpPr>
        <p:spPr>
          <a:xfrm>
            <a:off x="803423" y="1569519"/>
            <a:ext cx="36344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latin typeface="+mj-lt"/>
              </a:rPr>
              <a:t>Checklist duration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+mj-lt"/>
              </a:rPr>
              <a:t>Stationary/traveling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+mj-lt"/>
              </a:rPr>
              <a:t>Distance travelled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+mj-lt"/>
              </a:rPr>
              <a:t>Time of day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latin typeface="+mj-lt"/>
              </a:rPr>
              <a:t>Number of observers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63F5A-3309-0244-A805-CC3161B55866}"/>
              </a:ext>
            </a:extLst>
          </p:cNvPr>
          <p:cNvSpPr txBox="1"/>
          <p:nvPr/>
        </p:nvSpPr>
        <p:spPr>
          <a:xfrm>
            <a:off x="4119587" y="1569519"/>
            <a:ext cx="36344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accent2"/>
                </a:solidFill>
                <a:latin typeface="+mj-lt"/>
              </a:rPr>
              <a:t>5 hours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accent2"/>
                </a:solidFill>
                <a:latin typeface="+mj-lt"/>
              </a:rPr>
              <a:t>Remove incidental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accent2"/>
                </a:solidFill>
                <a:latin typeface="+mj-lt"/>
              </a:rPr>
              <a:t>8km / 5 miles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accent2"/>
                </a:solidFill>
                <a:latin typeface="+mj-lt"/>
              </a:rPr>
              <a:t>All times</a:t>
            </a:r>
          </a:p>
          <a:p>
            <a:pPr>
              <a:spcBef>
                <a:spcPts val="600"/>
              </a:spcBef>
            </a:pPr>
            <a:r>
              <a:rPr lang="en-US" sz="2800" dirty="0">
                <a:solidFill>
                  <a:schemeClr val="accent2"/>
                </a:solidFill>
                <a:latin typeface="+mj-lt"/>
              </a:rPr>
              <a:t>10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17E72-92B3-C245-945A-04BAF1C4DBA3}"/>
              </a:ext>
            </a:extLst>
          </p:cNvPr>
          <p:cNvSpPr txBox="1"/>
          <p:nvPr/>
        </p:nvSpPr>
        <p:spPr>
          <a:xfrm>
            <a:off x="4119587" y="1074874"/>
            <a:ext cx="3634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800" u="sng" dirty="0">
                <a:solidFill>
                  <a:schemeClr val="accent2"/>
                </a:solidFill>
                <a:latin typeface="+mj-lt"/>
              </a:rPr>
              <a:t>Filters      </a:t>
            </a:r>
          </a:p>
        </p:txBody>
      </p:sp>
    </p:spTree>
    <p:extLst>
      <p:ext uri="{BB962C8B-B14F-4D97-AF65-F5344CB8AC3E}">
        <p14:creationId xmlns:p14="http://schemas.microsoft.com/office/powerpoint/2010/main" val="299100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FF98C2-4955-9346-800E-5B1B1263E7E7}"/>
              </a:ext>
            </a:extLst>
          </p:cNvPr>
          <p:cNvGrpSpPr/>
          <p:nvPr/>
        </p:nvGrpSpPr>
        <p:grpSpPr>
          <a:xfrm>
            <a:off x="1371600" y="1341140"/>
            <a:ext cx="9331567" cy="2246769"/>
            <a:chOff x="1371600" y="1341140"/>
            <a:chExt cx="9331567" cy="22467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578210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3" y="1341140"/>
              <a:ext cx="460114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 II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principles for modeling</a:t>
            </a:r>
          </a:p>
        </p:txBody>
      </p:sp>
    </p:spTree>
    <p:extLst>
      <p:ext uri="{BB962C8B-B14F-4D97-AF65-F5344CB8AC3E}">
        <p14:creationId xmlns:p14="http://schemas.microsoft.com/office/powerpoint/2010/main" val="1702182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884B5-38C7-144E-9761-87E95B5F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A5275-B71B-A347-A2C6-4B0E59594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1025" t="6636" r="21201" b="21905"/>
          <a:stretch/>
        </p:blipFill>
        <p:spPr>
          <a:xfrm>
            <a:off x="-974361" y="-705152"/>
            <a:ext cx="9563623" cy="75631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28B851-0A4F-D94F-84FC-B203CE9D59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262" y="560632"/>
            <a:ext cx="2584045" cy="933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0DC708-32F7-A945-B13D-CBCB4980B9C1}"/>
              </a:ext>
            </a:extLst>
          </p:cNvPr>
          <p:cNvSpPr txBox="1"/>
          <p:nvPr/>
        </p:nvSpPr>
        <p:spPr>
          <a:xfrm>
            <a:off x="8589262" y="2228220"/>
            <a:ext cx="31057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May 2019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1.2 Million </a:t>
            </a:r>
            <a:r>
              <a:rPr lang="en-US" sz="2400" dirty="0"/>
              <a:t>checklists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20 Million </a:t>
            </a:r>
            <a:r>
              <a:rPr lang="en-US" sz="2400" dirty="0"/>
              <a:t>observations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5A53A1-3F2C-6347-8397-F1DC14041CC7}"/>
              </a:ext>
            </a:extLst>
          </p:cNvPr>
          <p:cNvSpPr txBox="1"/>
          <p:nvPr/>
        </p:nvSpPr>
        <p:spPr>
          <a:xfrm>
            <a:off x="12342125" y="4020815"/>
            <a:ext cx="32612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Total</a:t>
            </a:r>
          </a:p>
          <a:p>
            <a:endParaRPr lang="en-US" sz="2400" dirty="0"/>
          </a:p>
          <a:p>
            <a:r>
              <a:rPr lang="en-US" sz="2400" dirty="0"/>
              <a:t>49 Million checklists</a:t>
            </a:r>
          </a:p>
          <a:p>
            <a:r>
              <a:rPr lang="en-US" sz="2400" dirty="0"/>
              <a:t>600 Million observations</a:t>
            </a:r>
          </a:p>
          <a:p>
            <a:r>
              <a:rPr lang="en-US" sz="2400" dirty="0"/>
              <a:t>5000 Hours effort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577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FF3A-18A3-2A4C-ADCE-F2BFCF29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we want to know?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D17D97-F1CD-F646-B474-223BD5D1D8F0}"/>
              </a:ext>
            </a:extLst>
          </p:cNvPr>
          <p:cNvSpPr txBox="1">
            <a:spLocks/>
          </p:cNvSpPr>
          <p:nvPr/>
        </p:nvSpPr>
        <p:spPr>
          <a:xfrm>
            <a:off x="381000" y="2254372"/>
            <a:ext cx="11383108" cy="531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What can we estimate?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05ACE6-AD33-B449-8619-7D837EF20390}"/>
              </a:ext>
            </a:extLst>
          </p:cNvPr>
          <p:cNvSpPr txBox="1">
            <a:spLocks/>
          </p:cNvSpPr>
          <p:nvPr/>
        </p:nvSpPr>
        <p:spPr>
          <a:xfrm>
            <a:off x="381000" y="4399696"/>
            <a:ext cx="11383108" cy="531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What are the gaps?</a:t>
            </a:r>
          </a:p>
        </p:txBody>
      </p:sp>
    </p:spTree>
    <p:extLst>
      <p:ext uri="{BB962C8B-B14F-4D97-AF65-F5344CB8AC3E}">
        <p14:creationId xmlns:p14="http://schemas.microsoft.com/office/powerpoint/2010/main" val="48160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3B8E-4188-D246-9142-8DD39B4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B3243-1141-D24C-ACCE-08093A7CC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351" y="0"/>
            <a:ext cx="9012158" cy="70104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04A149-0D2D-BF41-9CBC-3D88C7F4418F}"/>
              </a:ext>
            </a:extLst>
          </p:cNvPr>
          <p:cNvSpPr/>
          <p:nvPr/>
        </p:nvSpPr>
        <p:spPr>
          <a:xfrm>
            <a:off x="1709491" y="2425700"/>
            <a:ext cx="2443410" cy="19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51BDBD-2606-0849-A48A-E213A93F6D17}"/>
              </a:ext>
            </a:extLst>
          </p:cNvPr>
          <p:cNvSpPr/>
          <p:nvPr/>
        </p:nvSpPr>
        <p:spPr>
          <a:xfrm>
            <a:off x="1709491" y="4406900"/>
            <a:ext cx="2443410" cy="2283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A96898-B6DB-3740-8A84-939F09C6CA05}"/>
              </a:ext>
            </a:extLst>
          </p:cNvPr>
          <p:cNvSpPr/>
          <p:nvPr/>
        </p:nvSpPr>
        <p:spPr>
          <a:xfrm>
            <a:off x="4152901" y="4406900"/>
            <a:ext cx="2080259" cy="2283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2BA113-7308-2B4F-92C6-8B2882513D77}"/>
              </a:ext>
            </a:extLst>
          </p:cNvPr>
          <p:cNvSpPr/>
          <p:nvPr/>
        </p:nvSpPr>
        <p:spPr>
          <a:xfrm>
            <a:off x="4152901" y="2425700"/>
            <a:ext cx="2080259" cy="19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D22698-B5E0-994A-A0C3-8FBE5571D91E}"/>
              </a:ext>
            </a:extLst>
          </p:cNvPr>
          <p:cNvSpPr/>
          <p:nvPr/>
        </p:nvSpPr>
        <p:spPr>
          <a:xfrm>
            <a:off x="4152901" y="142240"/>
            <a:ext cx="2080259" cy="2283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056B45-CAB1-1D4A-B9E4-0D4017DA17F0}"/>
              </a:ext>
            </a:extLst>
          </p:cNvPr>
          <p:cNvSpPr/>
          <p:nvPr/>
        </p:nvSpPr>
        <p:spPr>
          <a:xfrm>
            <a:off x="6233160" y="4406900"/>
            <a:ext cx="2080259" cy="2283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CA89B-CB0B-1442-804A-E96B8C07CF24}"/>
              </a:ext>
            </a:extLst>
          </p:cNvPr>
          <p:cNvSpPr/>
          <p:nvPr/>
        </p:nvSpPr>
        <p:spPr>
          <a:xfrm>
            <a:off x="6233159" y="2438400"/>
            <a:ext cx="2080259" cy="19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75080-F487-0043-A617-331C95B6ACF9}"/>
              </a:ext>
            </a:extLst>
          </p:cNvPr>
          <p:cNvSpPr/>
          <p:nvPr/>
        </p:nvSpPr>
        <p:spPr>
          <a:xfrm>
            <a:off x="6233158" y="154940"/>
            <a:ext cx="2080259" cy="2283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43414-C53F-B44E-A847-CD3569DAFCB0}"/>
              </a:ext>
            </a:extLst>
          </p:cNvPr>
          <p:cNvSpPr/>
          <p:nvPr/>
        </p:nvSpPr>
        <p:spPr>
          <a:xfrm>
            <a:off x="8313417" y="4406900"/>
            <a:ext cx="2080259" cy="2283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FC40FA-A4B1-D341-843D-28CEE9B4737E}"/>
              </a:ext>
            </a:extLst>
          </p:cNvPr>
          <p:cNvSpPr/>
          <p:nvPr/>
        </p:nvSpPr>
        <p:spPr>
          <a:xfrm>
            <a:off x="8305312" y="2420620"/>
            <a:ext cx="2080259" cy="19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094CD8-E546-6542-8E53-F3B53A0C0DAD}"/>
              </a:ext>
            </a:extLst>
          </p:cNvPr>
          <p:cNvSpPr/>
          <p:nvPr/>
        </p:nvSpPr>
        <p:spPr>
          <a:xfrm>
            <a:off x="8313417" y="154940"/>
            <a:ext cx="2080259" cy="22834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5CA1E8-DF94-DA47-8F5A-EC52D2A32262}"/>
              </a:ext>
            </a:extLst>
          </p:cNvPr>
          <p:cNvSpPr/>
          <p:nvPr/>
        </p:nvSpPr>
        <p:spPr>
          <a:xfrm>
            <a:off x="1709491" y="-177800"/>
            <a:ext cx="449509" cy="718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EED3E-5ABC-5D47-9300-A5B843503FC4}"/>
              </a:ext>
            </a:extLst>
          </p:cNvPr>
          <p:cNvSpPr txBox="1"/>
          <p:nvPr/>
        </p:nvSpPr>
        <p:spPr>
          <a:xfrm>
            <a:off x="247243" y="1283970"/>
            <a:ext cx="17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response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A13D85-55B4-B949-B33C-89730F3D0FBB}"/>
              </a:ext>
            </a:extLst>
          </p:cNvPr>
          <p:cNvSpPr txBox="1"/>
          <p:nvPr/>
        </p:nvSpPr>
        <p:spPr>
          <a:xfrm>
            <a:off x="554521" y="3273167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BAEE8B-F001-E54D-8CA4-781858642A36}"/>
              </a:ext>
            </a:extLst>
          </p:cNvPr>
          <p:cNvSpPr txBox="1"/>
          <p:nvPr/>
        </p:nvSpPr>
        <p:spPr>
          <a:xfrm>
            <a:off x="500136" y="5262364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33629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12ECC1-E171-6640-A039-A4134FF62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350" y="0"/>
            <a:ext cx="9012159" cy="70104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BADD4-37DC-1C47-9B1D-C86F26C36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86502E-D53B-2942-A8F5-856688C33208}"/>
              </a:ext>
            </a:extLst>
          </p:cNvPr>
          <p:cNvSpPr/>
          <p:nvPr/>
        </p:nvSpPr>
        <p:spPr>
          <a:xfrm>
            <a:off x="1709491" y="-177800"/>
            <a:ext cx="449509" cy="718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8E22C2-D71B-2042-B1A3-2D201FE17E84}"/>
              </a:ext>
            </a:extLst>
          </p:cNvPr>
          <p:cNvSpPr txBox="1"/>
          <p:nvPr/>
        </p:nvSpPr>
        <p:spPr>
          <a:xfrm>
            <a:off x="247243" y="1283970"/>
            <a:ext cx="17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response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AC8127-7179-2245-BB9F-AB2106C7FEBA}"/>
              </a:ext>
            </a:extLst>
          </p:cNvPr>
          <p:cNvSpPr txBox="1"/>
          <p:nvPr/>
        </p:nvSpPr>
        <p:spPr>
          <a:xfrm>
            <a:off x="554521" y="3273167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9AD36B-C33E-124A-AEEF-FB3E71F12B3F}"/>
              </a:ext>
            </a:extLst>
          </p:cNvPr>
          <p:cNvSpPr txBox="1"/>
          <p:nvPr/>
        </p:nvSpPr>
        <p:spPr>
          <a:xfrm>
            <a:off x="500136" y="5262364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291121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FF3A-18A3-2A4C-ADCE-F2BFCF290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we want to know?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0D17D97-F1CD-F646-B474-223BD5D1D8F0}"/>
              </a:ext>
            </a:extLst>
          </p:cNvPr>
          <p:cNvSpPr txBox="1">
            <a:spLocks/>
          </p:cNvSpPr>
          <p:nvPr/>
        </p:nvSpPr>
        <p:spPr>
          <a:xfrm>
            <a:off x="381000" y="2254372"/>
            <a:ext cx="11383108" cy="531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What can we estimate?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05ACE6-AD33-B449-8619-7D837EF20390}"/>
              </a:ext>
            </a:extLst>
          </p:cNvPr>
          <p:cNvSpPr txBox="1">
            <a:spLocks/>
          </p:cNvSpPr>
          <p:nvPr/>
        </p:nvSpPr>
        <p:spPr>
          <a:xfrm>
            <a:off x="381000" y="4399696"/>
            <a:ext cx="11383108" cy="5316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100" dirty="0"/>
              <a:t>What are the gaps?</a:t>
            </a:r>
          </a:p>
        </p:txBody>
      </p:sp>
    </p:spTree>
    <p:extLst>
      <p:ext uri="{BB962C8B-B14F-4D97-AF65-F5344CB8AC3E}">
        <p14:creationId xmlns:p14="http://schemas.microsoft.com/office/powerpoint/2010/main" val="711011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3B8E-4188-D246-9142-8DD39B44A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B3243-1141-D24C-ACCE-08093A7CC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0351" y="0"/>
            <a:ext cx="9012158" cy="70104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04A149-0D2D-BF41-9CBC-3D88C7F4418F}"/>
              </a:ext>
            </a:extLst>
          </p:cNvPr>
          <p:cNvSpPr/>
          <p:nvPr/>
        </p:nvSpPr>
        <p:spPr>
          <a:xfrm>
            <a:off x="1709490" y="4406900"/>
            <a:ext cx="9012157" cy="245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111819-1A39-774C-AAD1-0AD4E99F9DA2}"/>
              </a:ext>
            </a:extLst>
          </p:cNvPr>
          <p:cNvSpPr txBox="1"/>
          <p:nvPr/>
        </p:nvSpPr>
        <p:spPr>
          <a:xfrm>
            <a:off x="4221480" y="460248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modeling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F9F689-2AD8-634D-A155-468B9D9E9BC4}"/>
              </a:ext>
            </a:extLst>
          </p:cNvPr>
          <p:cNvSpPr txBox="1"/>
          <p:nvPr/>
        </p:nvSpPr>
        <p:spPr>
          <a:xfrm>
            <a:off x="6604155" y="4602480"/>
            <a:ext cx="157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Encounter rate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828721-3ABE-B74C-8DA0-E644E4749F4F}"/>
              </a:ext>
            </a:extLst>
          </p:cNvPr>
          <p:cNvSpPr txBox="1"/>
          <p:nvPr/>
        </p:nvSpPr>
        <p:spPr>
          <a:xfrm>
            <a:off x="8338973" y="4602480"/>
            <a:ext cx="214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Occupancy modeling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63DDDA-3140-5840-A32F-8D0F72F4657D}"/>
              </a:ext>
            </a:extLst>
          </p:cNvPr>
          <p:cNvSpPr txBox="1"/>
          <p:nvPr/>
        </p:nvSpPr>
        <p:spPr>
          <a:xfrm>
            <a:off x="6357102" y="5167392"/>
            <a:ext cx="202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abundance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8178CC-A836-5043-BAA9-82EF632A9CF5}"/>
              </a:ext>
            </a:extLst>
          </p:cNvPr>
          <p:cNvSpPr/>
          <p:nvPr/>
        </p:nvSpPr>
        <p:spPr>
          <a:xfrm>
            <a:off x="1709491" y="-177800"/>
            <a:ext cx="449509" cy="7188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4BD65-EFA4-B74E-9ECD-E2B5E5DCA2D7}"/>
              </a:ext>
            </a:extLst>
          </p:cNvPr>
          <p:cNvSpPr txBox="1"/>
          <p:nvPr/>
        </p:nvSpPr>
        <p:spPr>
          <a:xfrm>
            <a:off x="247243" y="1283970"/>
            <a:ext cx="17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Species 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E06B49-D996-4248-AFDB-8E2435887810}"/>
              </a:ext>
            </a:extLst>
          </p:cNvPr>
          <p:cNvSpPr txBox="1"/>
          <p:nvPr/>
        </p:nvSpPr>
        <p:spPr>
          <a:xfrm>
            <a:off x="554521" y="3273167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Detectability</a:t>
            </a:r>
          </a:p>
        </p:txBody>
      </p:sp>
    </p:spTree>
    <p:extLst>
      <p:ext uri="{BB962C8B-B14F-4D97-AF65-F5344CB8AC3E}">
        <p14:creationId xmlns:p14="http://schemas.microsoft.com/office/powerpoint/2010/main" val="285086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5DB295-1A40-AF4E-BF2C-EC8B9880EEE9}"/>
              </a:ext>
            </a:extLst>
          </p:cNvPr>
          <p:cNvCxnSpPr/>
          <p:nvPr/>
        </p:nvCxnSpPr>
        <p:spPr>
          <a:xfrm>
            <a:off x="1824037" y="2200275"/>
            <a:ext cx="85439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61D435-A9EE-E54B-B99F-5F149D5B98F0}"/>
              </a:ext>
            </a:extLst>
          </p:cNvPr>
          <p:cNvSpPr txBox="1"/>
          <p:nvPr/>
        </p:nvSpPr>
        <p:spPr>
          <a:xfrm>
            <a:off x="128586" y="985837"/>
            <a:ext cx="40862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Simpler model structure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</a:rPr>
              <a:t>Parametric relationships</a:t>
            </a:r>
          </a:p>
          <a:p>
            <a:pPr algn="ctr"/>
            <a:endParaRPr lang="en-US" sz="2800" dirty="0">
              <a:solidFill>
                <a:schemeClr val="accent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D4F52-917D-3F4F-89A5-C6560B047DE1}"/>
              </a:ext>
            </a:extLst>
          </p:cNvPr>
          <p:cNvSpPr txBox="1"/>
          <p:nvPr/>
        </p:nvSpPr>
        <p:spPr>
          <a:xfrm>
            <a:off x="8105775" y="985838"/>
            <a:ext cx="40862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Complex model structure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</a:rPr>
              <a:t>Black box</a:t>
            </a:r>
          </a:p>
          <a:p>
            <a:pPr algn="ctr"/>
            <a:endParaRPr lang="en-US" sz="2800" dirty="0">
              <a:solidFill>
                <a:schemeClr val="accent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A8E8E-6C03-EE4F-AC92-D3FAC0860BD6}"/>
              </a:ext>
            </a:extLst>
          </p:cNvPr>
          <p:cNvSpPr txBox="1"/>
          <p:nvPr/>
        </p:nvSpPr>
        <p:spPr>
          <a:xfrm>
            <a:off x="128585" y="3163731"/>
            <a:ext cx="40862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Easier to fit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Simpler interpretation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More controlled structure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337B36-086C-7244-83AC-67BFA6FB5F20}"/>
              </a:ext>
            </a:extLst>
          </p:cNvPr>
          <p:cNvSpPr txBox="1"/>
          <p:nvPr/>
        </p:nvSpPr>
        <p:spPr>
          <a:xfrm>
            <a:off x="7977187" y="3163731"/>
            <a:ext cx="408622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2"/>
                </a:solidFill>
              </a:rPr>
              <a:t>More realistic complexity</a:t>
            </a:r>
          </a:p>
          <a:p>
            <a:pPr algn="r"/>
            <a:r>
              <a:rPr lang="en-US" sz="2800" dirty="0">
                <a:solidFill>
                  <a:schemeClr val="accent2"/>
                </a:solidFill>
              </a:rPr>
              <a:t>Closer fit to reality</a:t>
            </a:r>
          </a:p>
          <a:p>
            <a:pPr algn="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36FC6-8CCB-7B4A-B819-8176669EAF2E}"/>
              </a:ext>
            </a:extLst>
          </p:cNvPr>
          <p:cNvSpPr txBox="1"/>
          <p:nvPr/>
        </p:nvSpPr>
        <p:spPr>
          <a:xfrm>
            <a:off x="140492" y="4825724"/>
            <a:ext cx="40862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Inference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Explanation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Process</a:t>
            </a: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BE2A6D-444C-D04A-A2A0-C530B1FD40C0}"/>
              </a:ext>
            </a:extLst>
          </p:cNvPr>
          <p:cNvSpPr txBox="1"/>
          <p:nvPr/>
        </p:nvSpPr>
        <p:spPr>
          <a:xfrm>
            <a:off x="4052886" y="3414713"/>
            <a:ext cx="4086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ADVANTAGES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5BA95A-1357-C641-9610-9342CDF968B2}"/>
              </a:ext>
            </a:extLst>
          </p:cNvPr>
          <p:cNvSpPr txBox="1"/>
          <p:nvPr/>
        </p:nvSpPr>
        <p:spPr>
          <a:xfrm>
            <a:off x="4052885" y="5341625"/>
            <a:ext cx="4086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BEST FOR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0677D-E22F-664D-B445-28926FC056F0}"/>
              </a:ext>
            </a:extLst>
          </p:cNvPr>
          <p:cNvSpPr txBox="1"/>
          <p:nvPr/>
        </p:nvSpPr>
        <p:spPr>
          <a:xfrm>
            <a:off x="7965278" y="4825724"/>
            <a:ext cx="40862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Prediction</a:t>
            </a:r>
          </a:p>
          <a:p>
            <a:pPr algn="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Description</a:t>
            </a:r>
          </a:p>
          <a:p>
            <a:pPr algn="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Pattern</a:t>
            </a:r>
          </a:p>
          <a:p>
            <a:pPr algn="r"/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45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5DB295-1A40-AF4E-BF2C-EC8B9880EEE9}"/>
              </a:ext>
            </a:extLst>
          </p:cNvPr>
          <p:cNvCxnSpPr/>
          <p:nvPr/>
        </p:nvCxnSpPr>
        <p:spPr>
          <a:xfrm>
            <a:off x="1824037" y="2200275"/>
            <a:ext cx="854392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61D435-A9EE-E54B-B99F-5F149D5B98F0}"/>
              </a:ext>
            </a:extLst>
          </p:cNvPr>
          <p:cNvSpPr txBox="1"/>
          <p:nvPr/>
        </p:nvSpPr>
        <p:spPr>
          <a:xfrm>
            <a:off x="128586" y="985837"/>
            <a:ext cx="40862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Simpler model structure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</a:rPr>
              <a:t>Parametric relationships</a:t>
            </a:r>
          </a:p>
          <a:p>
            <a:pPr algn="ctr"/>
            <a:endParaRPr lang="en-US" sz="2800" dirty="0">
              <a:solidFill>
                <a:schemeClr val="accent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D4F52-917D-3F4F-89A5-C6560B047DE1}"/>
              </a:ext>
            </a:extLst>
          </p:cNvPr>
          <p:cNvSpPr txBox="1"/>
          <p:nvPr/>
        </p:nvSpPr>
        <p:spPr>
          <a:xfrm>
            <a:off x="8105775" y="985838"/>
            <a:ext cx="40862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Complex model structure</a:t>
            </a:r>
          </a:p>
          <a:p>
            <a:pPr algn="ctr"/>
            <a:r>
              <a:rPr lang="en-US" sz="2800" dirty="0">
                <a:solidFill>
                  <a:schemeClr val="accent1"/>
                </a:solidFill>
              </a:rPr>
              <a:t>Black box</a:t>
            </a:r>
          </a:p>
          <a:p>
            <a:pPr algn="ctr"/>
            <a:endParaRPr lang="en-US" sz="2800" dirty="0">
              <a:solidFill>
                <a:schemeClr val="accent1"/>
              </a:solidFill>
            </a:endParaRP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C36FC6-8CCB-7B4A-B819-8176669EAF2E}"/>
              </a:ext>
            </a:extLst>
          </p:cNvPr>
          <p:cNvSpPr txBox="1"/>
          <p:nvPr/>
        </p:nvSpPr>
        <p:spPr>
          <a:xfrm>
            <a:off x="140492" y="4825724"/>
            <a:ext cx="40862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Inference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Explanation</a:t>
            </a: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Process</a:t>
            </a:r>
          </a:p>
          <a:p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0677D-E22F-664D-B445-28926FC056F0}"/>
              </a:ext>
            </a:extLst>
          </p:cNvPr>
          <p:cNvSpPr txBox="1"/>
          <p:nvPr/>
        </p:nvSpPr>
        <p:spPr>
          <a:xfrm>
            <a:off x="7965278" y="4825724"/>
            <a:ext cx="408622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Prediction</a:t>
            </a:r>
          </a:p>
          <a:p>
            <a:pPr algn="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Description</a:t>
            </a:r>
          </a:p>
          <a:p>
            <a:pPr algn="r"/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Pattern</a:t>
            </a:r>
          </a:p>
          <a:p>
            <a:pPr algn="r"/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ACF53-E749-A24E-8604-37D3BD765410}"/>
              </a:ext>
            </a:extLst>
          </p:cNvPr>
          <p:cNvSpPr txBox="1"/>
          <p:nvPr/>
        </p:nvSpPr>
        <p:spPr>
          <a:xfrm>
            <a:off x="9136205" y="2416997"/>
            <a:ext cx="2025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Random forest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1F4D44-EE16-AA41-944C-39AF6CF5ED31}"/>
              </a:ext>
            </a:extLst>
          </p:cNvPr>
          <p:cNvSpPr txBox="1"/>
          <p:nvPr/>
        </p:nvSpPr>
        <p:spPr>
          <a:xfrm>
            <a:off x="811355" y="2416997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Occupancy modeling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30F1D-74BF-4A4F-886C-579D1D66369C}"/>
              </a:ext>
            </a:extLst>
          </p:cNvPr>
          <p:cNvSpPr txBox="1"/>
          <p:nvPr/>
        </p:nvSpPr>
        <p:spPr>
          <a:xfrm>
            <a:off x="4398442" y="2416996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GAMs</a:t>
            </a:r>
          </a:p>
        </p:txBody>
      </p:sp>
    </p:spTree>
    <p:extLst>
      <p:ext uri="{BB962C8B-B14F-4D97-AF65-F5344CB8AC3E}">
        <p14:creationId xmlns:p14="http://schemas.microsoft.com/office/powerpoint/2010/main" val="9775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98D7D-5D76-BE4C-891B-1A506F9EA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05" y="1112514"/>
            <a:ext cx="3596640" cy="6019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Encounter rate 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b="1" dirty="0"/>
              <a:t>Occupancy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b="1" dirty="0"/>
              <a:t>Relative abundance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023BB39-81EB-084C-A8BF-72F9807596A1}"/>
              </a:ext>
            </a:extLst>
          </p:cNvPr>
          <p:cNvSpPr txBox="1">
            <a:spLocks/>
          </p:cNvSpPr>
          <p:nvPr/>
        </p:nvSpPr>
        <p:spPr>
          <a:xfrm>
            <a:off x="3463290" y="1127757"/>
            <a:ext cx="2011680" cy="5501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Detection / non-detection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Detection / non-detection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Counts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978A8E5-4221-6B4E-AD5C-C987DDB79C2B}"/>
              </a:ext>
            </a:extLst>
          </p:cNvPr>
          <p:cNvSpPr txBox="1">
            <a:spLocks/>
          </p:cNvSpPr>
          <p:nvPr/>
        </p:nvSpPr>
        <p:spPr>
          <a:xfrm>
            <a:off x="6115050" y="1127758"/>
            <a:ext cx="2792730" cy="5501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Variation in detectability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Detectability AND variation in detectability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Variation in detectability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3FD5EA2-0871-5D44-9D1A-04B6E06CB80A}"/>
              </a:ext>
            </a:extLst>
          </p:cNvPr>
          <p:cNvSpPr txBox="1">
            <a:spLocks/>
          </p:cNvSpPr>
          <p:nvPr/>
        </p:nvSpPr>
        <p:spPr>
          <a:xfrm>
            <a:off x="8907780" y="1127759"/>
            <a:ext cx="3596640" cy="5501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Describing patterns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Explaining processes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Pattern / process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5D1562-AA08-6643-A2D3-59BFAC1F982D}"/>
              </a:ext>
            </a:extLst>
          </p:cNvPr>
          <p:cNvSpPr txBox="1">
            <a:spLocks/>
          </p:cNvSpPr>
          <p:nvPr/>
        </p:nvSpPr>
        <p:spPr>
          <a:xfrm>
            <a:off x="3463290" y="502917"/>
            <a:ext cx="8073390" cy="609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accent2"/>
                </a:solidFill>
              </a:rPr>
              <a:t>Response data             Detectability                 Complexity	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26BD34-A454-2849-8C43-63F6E0AF9A06}"/>
              </a:ext>
            </a:extLst>
          </p:cNvPr>
          <p:cNvSpPr/>
          <p:nvPr/>
        </p:nvSpPr>
        <p:spPr>
          <a:xfrm>
            <a:off x="3296003" y="337819"/>
            <a:ext cx="2443410" cy="5806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388B9-2EB3-8549-B567-B8F796727313}"/>
              </a:ext>
            </a:extLst>
          </p:cNvPr>
          <p:cNvSpPr/>
          <p:nvPr/>
        </p:nvSpPr>
        <p:spPr>
          <a:xfrm>
            <a:off x="5906700" y="502917"/>
            <a:ext cx="2566740" cy="5806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D8A69-6F27-F84F-8AB4-972CF4EB5B9A}"/>
              </a:ext>
            </a:extLst>
          </p:cNvPr>
          <p:cNvSpPr/>
          <p:nvPr/>
        </p:nvSpPr>
        <p:spPr>
          <a:xfrm>
            <a:off x="8905170" y="337819"/>
            <a:ext cx="2792730" cy="58064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2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FF98C2-4955-9346-800E-5B1B1263E7E7}"/>
              </a:ext>
            </a:extLst>
          </p:cNvPr>
          <p:cNvGrpSpPr/>
          <p:nvPr/>
        </p:nvGrpSpPr>
        <p:grpSpPr>
          <a:xfrm>
            <a:off x="1371600" y="1341140"/>
            <a:ext cx="9331567" cy="2246769"/>
            <a:chOff x="1371600" y="1341140"/>
            <a:chExt cx="9331567" cy="22467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578210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3" y="1341140"/>
              <a:ext cx="4601144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 II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General principles for modeling</a:t>
            </a:r>
          </a:p>
        </p:txBody>
      </p:sp>
    </p:spTree>
    <p:extLst>
      <p:ext uri="{BB962C8B-B14F-4D97-AF65-F5344CB8AC3E}">
        <p14:creationId xmlns:p14="http://schemas.microsoft.com/office/powerpoint/2010/main" val="360178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4A47A1-D4F6-DD4A-9FA6-25077A313C81}"/>
              </a:ext>
            </a:extLst>
          </p:cNvPr>
          <p:cNvSpPr txBox="1"/>
          <p:nvPr/>
        </p:nvSpPr>
        <p:spPr>
          <a:xfrm>
            <a:off x="793424" y="1392540"/>
            <a:ext cx="2626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Structured surveys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0502A1-10FE-C243-AB74-D4ACF235D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110" y="2018589"/>
            <a:ext cx="1972808" cy="19728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734D0-D3E6-4F4B-83E4-E473B5DFAC2C}"/>
              </a:ext>
            </a:extLst>
          </p:cNvPr>
          <p:cNvSpPr txBox="1"/>
          <p:nvPr/>
        </p:nvSpPr>
        <p:spPr>
          <a:xfrm>
            <a:off x="8352967" y="1520887"/>
            <a:ext cx="22856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Semi-structured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0F54EF-517B-7947-B40D-35E39C02A8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50" t="25867" r="11354" b="23733"/>
          <a:stretch/>
        </p:blipFill>
        <p:spPr>
          <a:xfrm>
            <a:off x="7731244" y="2206395"/>
            <a:ext cx="2213866" cy="1597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633DC3-D923-D04B-8003-6F811FD89508}"/>
              </a:ext>
            </a:extLst>
          </p:cNvPr>
          <p:cNvSpPr txBox="1"/>
          <p:nvPr/>
        </p:nvSpPr>
        <p:spPr>
          <a:xfrm>
            <a:off x="4474682" y="1201464"/>
            <a:ext cx="22856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Unstructured/</a:t>
            </a:r>
          </a:p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opportunistic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45FD2-A5A2-4547-8B24-2CAA02FF7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50" t="25867" r="11354" b="23733"/>
          <a:stretch/>
        </p:blipFill>
        <p:spPr>
          <a:xfrm>
            <a:off x="4546483" y="2217566"/>
            <a:ext cx="2213866" cy="1597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74C618-146B-7941-B509-B3EC80C4B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371"/>
          <a:stretch/>
        </p:blipFill>
        <p:spPr>
          <a:xfrm>
            <a:off x="9672317" y="2217566"/>
            <a:ext cx="1956656" cy="1597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516CEC-5DD3-854B-BF88-C1583BFDD4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491" y="1230226"/>
            <a:ext cx="898617" cy="3246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D64092-BC0E-644F-A580-4D44CB34180A}"/>
              </a:ext>
            </a:extLst>
          </p:cNvPr>
          <p:cNvSpPr txBox="1"/>
          <p:nvPr/>
        </p:nvSpPr>
        <p:spPr>
          <a:xfrm>
            <a:off x="969600" y="4412653"/>
            <a:ext cx="2273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</a:rPr>
              <a:t>Standardized </a:t>
            </a:r>
          </a:p>
          <a:p>
            <a:pPr algn="ctr"/>
            <a:r>
              <a:rPr lang="en-US" sz="2000" dirty="0">
                <a:solidFill>
                  <a:schemeClr val="accent2"/>
                </a:solidFill>
              </a:rPr>
              <a:t>observation process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6E7551-786D-A440-9643-886E0823F8D2}"/>
              </a:ext>
            </a:extLst>
          </p:cNvPr>
          <p:cNvSpPr txBox="1"/>
          <p:nvPr/>
        </p:nvSpPr>
        <p:spPr>
          <a:xfrm>
            <a:off x="3926799" y="4566541"/>
            <a:ext cx="3453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Messy observation 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E63ABA-DFEB-224E-B644-FE83BB1A85ED}"/>
              </a:ext>
            </a:extLst>
          </p:cNvPr>
          <p:cNvSpPr txBox="1"/>
          <p:nvPr/>
        </p:nvSpPr>
        <p:spPr>
          <a:xfrm>
            <a:off x="7999716" y="4412653"/>
            <a:ext cx="2992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/>
                </a:solidFill>
              </a:rPr>
              <a:t>Messy observation process</a:t>
            </a:r>
          </a:p>
          <a:p>
            <a:pPr algn="ctr"/>
            <a:r>
              <a:rPr lang="en-US" sz="2000" b="1" dirty="0">
                <a:solidFill>
                  <a:schemeClr val="accent6"/>
                </a:solidFill>
              </a:rPr>
              <a:t>with effort information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8D6C4D-9504-A346-857F-7710557A9D46}"/>
              </a:ext>
            </a:extLst>
          </p:cNvPr>
          <p:cNvSpPr txBox="1"/>
          <p:nvPr/>
        </p:nvSpPr>
        <p:spPr>
          <a:xfrm>
            <a:off x="86462" y="6574387"/>
            <a:ext cx="294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Kelling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 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2019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BioScience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699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A7DB-89ED-A345-B596-050E5D52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6" y="384532"/>
            <a:ext cx="11383108" cy="531690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with </a:t>
            </a:r>
            <a:r>
              <a:rPr lang="en-US" dirty="0" err="1"/>
              <a:t>eBird</a:t>
            </a:r>
            <a:r>
              <a:rPr lang="en-US" dirty="0"/>
              <a:t> observation process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89581D-5EBD-2A44-8F76-4AD99EB1A254}"/>
              </a:ext>
            </a:extLst>
          </p:cNvPr>
          <p:cNvGrpSpPr/>
          <p:nvPr/>
        </p:nvGrpSpPr>
        <p:grpSpPr>
          <a:xfrm>
            <a:off x="1077076" y="1161499"/>
            <a:ext cx="3270416" cy="2064612"/>
            <a:chOff x="1077076" y="1161499"/>
            <a:chExt cx="3270416" cy="206461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895B43-6DD3-2B42-88D6-194E0E984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975"/>
            <a:stretch/>
          </p:blipFill>
          <p:spPr>
            <a:xfrm>
              <a:off x="1077076" y="1287673"/>
              <a:ext cx="1940995" cy="1938438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427E52-E044-5142-B065-37E59FD5E22D}"/>
                </a:ext>
              </a:extLst>
            </p:cNvPr>
            <p:cNvSpPr txBox="1"/>
            <p:nvPr/>
          </p:nvSpPr>
          <p:spPr>
            <a:xfrm>
              <a:off x="3124400" y="1161499"/>
              <a:ext cx="12230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Spatial </a:t>
              </a:r>
            </a:p>
            <a:p>
              <a:r>
                <a:rPr lang="en-US" sz="2800" dirty="0">
                  <a:latin typeface="+mj-lt"/>
                </a:rPr>
                <a:t>bias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E032B8-3DB6-1345-84AD-C12D33267BB1}"/>
              </a:ext>
            </a:extLst>
          </p:cNvPr>
          <p:cNvGrpSpPr/>
          <p:nvPr/>
        </p:nvGrpSpPr>
        <p:grpSpPr>
          <a:xfrm>
            <a:off x="1077076" y="3686106"/>
            <a:ext cx="3373626" cy="2097205"/>
            <a:chOff x="1077076" y="3686106"/>
            <a:chExt cx="3373626" cy="20972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F0A11B-E152-B34E-B87A-53F7DF6A8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56" t="8510" r="9879"/>
            <a:stretch/>
          </p:blipFill>
          <p:spPr>
            <a:xfrm>
              <a:off x="1077076" y="3809534"/>
              <a:ext cx="1947606" cy="1973777"/>
            </a:xfrm>
            <a:prstGeom prst="rect">
              <a:avLst/>
            </a:prstGeom>
            <a:ln w="6350" cap="rnd">
              <a:solidFill>
                <a:schemeClr val="tx1">
                  <a:lumMod val="65000"/>
                  <a:lumOff val="35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207539-8B1B-4246-8CD6-4B186A8CB927}"/>
                </a:ext>
              </a:extLst>
            </p:cNvPr>
            <p:cNvSpPr txBox="1"/>
            <p:nvPr/>
          </p:nvSpPr>
          <p:spPr>
            <a:xfrm>
              <a:off x="3110270" y="3686106"/>
              <a:ext cx="134043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Species </a:t>
              </a:r>
            </a:p>
            <a:p>
              <a:r>
                <a:rPr lang="en-US" sz="2800" dirty="0">
                  <a:latin typeface="+mj-lt"/>
                </a:rPr>
                <a:t>bias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8EA6-177D-FD48-9219-D8C93AE525AB}"/>
              </a:ext>
            </a:extLst>
          </p:cNvPr>
          <p:cNvGrpSpPr/>
          <p:nvPr/>
        </p:nvGrpSpPr>
        <p:grpSpPr>
          <a:xfrm>
            <a:off x="6375627" y="1163823"/>
            <a:ext cx="3812440" cy="2062288"/>
            <a:chOff x="6375627" y="1163823"/>
            <a:chExt cx="3812440" cy="206228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6ABA2B-3C45-8E40-BC91-98A754DF1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58"/>
            <a:stretch/>
          </p:blipFill>
          <p:spPr>
            <a:xfrm>
              <a:off x="6375627" y="1287673"/>
              <a:ext cx="1940995" cy="1938438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2D552B-1FDD-6C48-AE44-30A4DE2BA05F}"/>
                </a:ext>
              </a:extLst>
            </p:cNvPr>
            <p:cNvSpPr txBox="1"/>
            <p:nvPr/>
          </p:nvSpPr>
          <p:spPr>
            <a:xfrm>
              <a:off x="8440088" y="1163823"/>
              <a:ext cx="174797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Variation </a:t>
              </a:r>
            </a:p>
            <a:p>
              <a:r>
                <a:rPr lang="en-US" sz="2800" dirty="0">
                  <a:latin typeface="+mj-lt"/>
                </a:rPr>
                <a:t>in protocol</a:t>
              </a:r>
              <a:endParaRPr lang="en-US" sz="2800" dirty="0">
                <a:highlight>
                  <a:srgbClr val="FFFF00"/>
                </a:highlight>
                <a:latin typeface="+mj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F7CAC-B2E0-E349-8913-7CD812E0BBC2}"/>
              </a:ext>
            </a:extLst>
          </p:cNvPr>
          <p:cNvGrpSpPr/>
          <p:nvPr/>
        </p:nvGrpSpPr>
        <p:grpSpPr>
          <a:xfrm>
            <a:off x="6375627" y="3705700"/>
            <a:ext cx="3985251" cy="2042272"/>
            <a:chOff x="6375627" y="3705700"/>
            <a:chExt cx="3985251" cy="2042272"/>
          </a:xfrm>
        </p:grpSpPr>
        <p:pic>
          <p:nvPicPr>
            <p:cNvPr id="31" name="Picture 30" descr="tumblr_n8gyhiDx3O1rtl3h6o2_1280.jpg">
              <a:extLst>
                <a:ext uri="{FF2B5EF4-FFF2-40B4-BE49-F238E27FC236}">
                  <a16:creationId xmlns:a16="http://schemas.microsoft.com/office/drawing/2014/main" id="{9C2CA34B-A087-B04F-8CA5-2CB3361FF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5627" y="3809534"/>
              <a:ext cx="1947606" cy="1938438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0D9BB3-077E-DE46-876A-32421D660720}"/>
                </a:ext>
              </a:extLst>
            </p:cNvPr>
            <p:cNvSpPr txBox="1"/>
            <p:nvPr/>
          </p:nvSpPr>
          <p:spPr>
            <a:xfrm>
              <a:off x="8424835" y="3705700"/>
              <a:ext cx="193604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Variation</a:t>
              </a:r>
            </a:p>
            <a:p>
              <a:r>
                <a:rPr lang="en-US" sz="2800" dirty="0">
                  <a:latin typeface="+mj-lt"/>
                </a:rPr>
                <a:t>in observers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20BA57-8CB0-F447-9A36-4CCD72617F34}"/>
              </a:ext>
            </a:extLst>
          </p:cNvPr>
          <p:cNvSpPr txBox="1"/>
          <p:nvPr/>
        </p:nvSpPr>
        <p:spPr>
          <a:xfrm>
            <a:off x="1077076" y="6114511"/>
            <a:ext cx="1940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+mj-lt"/>
              </a:rPr>
              <a:t>FILTERING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944BBA-FB3F-1F4B-9D2A-F8B6FD12C69F}"/>
              </a:ext>
            </a:extLst>
          </p:cNvPr>
          <p:cNvSpPr txBox="1"/>
          <p:nvPr/>
        </p:nvSpPr>
        <p:spPr>
          <a:xfrm>
            <a:off x="6369017" y="6119423"/>
            <a:ext cx="1947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+mj-l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83023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E79C-78B6-2948-A614-D66AC6FF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Spatial bias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8FFC26-C85F-0B44-84DF-027A3625F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5028"/>
            <a:ext cx="6070801" cy="4411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28502C-EB7F-AF45-B0A7-5D998067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54" y="1045028"/>
            <a:ext cx="6070801" cy="44117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4C21E3-6F5E-064A-8219-454F80A0555F}"/>
              </a:ext>
            </a:extLst>
          </p:cNvPr>
          <p:cNvSpPr txBox="1"/>
          <p:nvPr/>
        </p:nvSpPr>
        <p:spPr>
          <a:xfrm>
            <a:off x="0" y="5466303"/>
            <a:ext cx="252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2016 – all checklists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6B2D7-56CA-1048-852A-00958C000F6A}"/>
              </a:ext>
            </a:extLst>
          </p:cNvPr>
          <p:cNvSpPr txBox="1"/>
          <p:nvPr/>
        </p:nvSpPr>
        <p:spPr>
          <a:xfrm>
            <a:off x="6070801" y="5443640"/>
            <a:ext cx="370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 2016 – </a:t>
            </a:r>
            <a:r>
              <a:rPr lang="en-US" dirty="0">
                <a:solidFill>
                  <a:schemeClr val="accent2"/>
                </a:solidFill>
              </a:rPr>
              <a:t>after spatial subsampling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DDB1D-06C5-1D4F-BEFE-0713BCE697F7}"/>
              </a:ext>
            </a:extLst>
          </p:cNvPr>
          <p:cNvSpPr txBox="1"/>
          <p:nvPr/>
        </p:nvSpPr>
        <p:spPr>
          <a:xfrm>
            <a:off x="86462" y="6574387"/>
            <a:ext cx="294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Johnston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 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2019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BioRXiv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1D557-7E59-3E47-9CFE-D1966D11ECE8}"/>
              </a:ext>
            </a:extLst>
          </p:cNvPr>
          <p:cNvSpPr txBox="1"/>
          <p:nvPr/>
        </p:nvSpPr>
        <p:spPr>
          <a:xfrm>
            <a:off x="1202042" y="6020345"/>
            <a:ext cx="3660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Large scale and fine-scale spatial bias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AB93DA-DF99-A746-A001-4C0692BC82F4}"/>
              </a:ext>
            </a:extLst>
          </p:cNvPr>
          <p:cNvSpPr txBox="1"/>
          <p:nvPr/>
        </p:nvSpPr>
        <p:spPr>
          <a:xfrm>
            <a:off x="7922879" y="6020345"/>
            <a:ext cx="22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Fine-scale spatial bias</a:t>
            </a:r>
          </a:p>
        </p:txBody>
      </p:sp>
    </p:spTree>
    <p:extLst>
      <p:ext uri="{BB962C8B-B14F-4D97-AF65-F5344CB8AC3E}">
        <p14:creationId xmlns:p14="http://schemas.microsoft.com/office/powerpoint/2010/main" val="35391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7A11F7-71F9-B94D-8F41-F6EC21683860}"/>
              </a:ext>
            </a:extLst>
          </p:cNvPr>
          <p:cNvSpPr/>
          <p:nvPr/>
        </p:nvSpPr>
        <p:spPr>
          <a:xfrm>
            <a:off x="0" y="796417"/>
            <a:ext cx="381000" cy="38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478BF3-E11A-1D46-9B23-5864366874AA}"/>
              </a:ext>
            </a:extLst>
          </p:cNvPr>
          <p:cNvSpPr/>
          <p:nvPr/>
        </p:nvSpPr>
        <p:spPr>
          <a:xfrm>
            <a:off x="2875344" y="796417"/>
            <a:ext cx="381000" cy="38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59921D-A51F-E443-9D91-0F6214CCE9A1}"/>
              </a:ext>
            </a:extLst>
          </p:cNvPr>
          <p:cNvSpPr/>
          <p:nvPr/>
        </p:nvSpPr>
        <p:spPr>
          <a:xfrm>
            <a:off x="6283530" y="796417"/>
            <a:ext cx="381000" cy="38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403CC-4A92-A147-B2DE-AFFF3511A73D}"/>
              </a:ext>
            </a:extLst>
          </p:cNvPr>
          <p:cNvSpPr/>
          <p:nvPr/>
        </p:nvSpPr>
        <p:spPr>
          <a:xfrm>
            <a:off x="9314915" y="796417"/>
            <a:ext cx="381000" cy="3834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E10826-A42A-1E45-A180-E12B44931C8E}"/>
              </a:ext>
            </a:extLst>
          </p:cNvPr>
          <p:cNvSpPr/>
          <p:nvPr/>
        </p:nvSpPr>
        <p:spPr>
          <a:xfrm>
            <a:off x="810848" y="5470339"/>
            <a:ext cx="1794141" cy="345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9802F8-5DED-E54A-B91D-0710D78BFCBD}"/>
              </a:ext>
            </a:extLst>
          </p:cNvPr>
          <p:cNvSpPr txBox="1"/>
          <p:nvPr/>
        </p:nvSpPr>
        <p:spPr>
          <a:xfrm>
            <a:off x="460855" y="138885"/>
            <a:ext cx="44543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OPPORTUNISTIC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54467-D28F-A744-B142-C63B1D30FA6A}"/>
              </a:ext>
            </a:extLst>
          </p:cNvPr>
          <p:cNvSpPr txBox="1"/>
          <p:nvPr/>
        </p:nvSpPr>
        <p:spPr>
          <a:xfrm>
            <a:off x="541194" y="5574930"/>
            <a:ext cx="241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‘Survey’ locations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F67358-3F0D-7D4E-B86C-0A7ABE74138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65844" y="479759"/>
            <a:ext cx="3107525" cy="50999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19A6BC8-97E5-C643-95E8-08187EE12D9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42504" y="418522"/>
            <a:ext cx="2933277" cy="49762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9EE9A1-EEB8-2049-8F97-6AFCE299EB78}"/>
              </a:ext>
            </a:extLst>
          </p:cNvPr>
          <p:cNvSpPr/>
          <p:nvPr/>
        </p:nvSpPr>
        <p:spPr>
          <a:xfrm>
            <a:off x="4523171" y="6580632"/>
            <a:ext cx="1675732" cy="268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10A8DE-E1EA-6748-B145-F9C6BFEA6CAA}"/>
              </a:ext>
            </a:extLst>
          </p:cNvPr>
          <p:cNvSpPr/>
          <p:nvPr/>
        </p:nvSpPr>
        <p:spPr>
          <a:xfrm>
            <a:off x="166152" y="835235"/>
            <a:ext cx="214848" cy="344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BEC59A-5EE7-4A4C-9E3F-F0A0748CEC6F}"/>
              </a:ext>
            </a:extLst>
          </p:cNvPr>
          <p:cNvSpPr/>
          <p:nvPr/>
        </p:nvSpPr>
        <p:spPr>
          <a:xfrm>
            <a:off x="6599593" y="-129285"/>
            <a:ext cx="214848" cy="3446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cintosh HD:Users:ali:Documents:PROJECTS:2016_BirdTrack_Bias_Trends:Paper1:Figures for paper:example_species:2017.05.16_new_graphs:Map_v2_obs_pred_bt_at_S276_Cuculus.canorus_Cuckoo_breeding.png">
            <a:extLst>
              <a:ext uri="{FF2B5EF4-FFF2-40B4-BE49-F238E27FC236}">
                <a16:creationId xmlns:a16="http://schemas.microsoft.com/office/drawing/2014/main" id="{02361AB3-D69B-904F-9B67-9C648C384993}"/>
              </a:ext>
            </a:extLst>
          </p:cNvPr>
          <p:cNvPicPr/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59529" y="613713"/>
            <a:ext cx="2919327" cy="47810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pic>
        <p:nvPicPr>
          <p:cNvPr id="5" name="Picture 4" descr="Macintosh HD:Users:ali:Documents:PROJECTS:2016_BirdTrack_Bias_Trends:Paper1:Figures for paper:example_species:2017.05.16_new_graphs:Map_v2_obs_pred_bt_at_S276_Cuculus.canorus_Cuckoo_breeding.png">
            <a:extLst>
              <a:ext uri="{FF2B5EF4-FFF2-40B4-BE49-F238E27FC236}">
                <a16:creationId xmlns:a16="http://schemas.microsoft.com/office/drawing/2014/main" id="{36F15580-ACB2-4F4A-B9A0-356A5F9D5C94}"/>
              </a:ext>
            </a:extLst>
          </p:cNvPr>
          <p:cNvPicPr/>
          <p:nvPr/>
        </p:nvPicPr>
        <p:blipFill rotWithShape="1"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6782" y="569772"/>
            <a:ext cx="2919327" cy="49860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3C48515-C0E6-4949-9724-E69843BF9ECF}"/>
              </a:ext>
            </a:extLst>
          </p:cNvPr>
          <p:cNvSpPr txBox="1"/>
          <p:nvPr/>
        </p:nvSpPr>
        <p:spPr>
          <a:xfrm>
            <a:off x="86462" y="6574387"/>
            <a:ext cx="294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Johnston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 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In review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634DC3-4485-1A4E-8A73-80845708F891}"/>
              </a:ext>
            </a:extLst>
          </p:cNvPr>
          <p:cNvSpPr txBox="1"/>
          <p:nvPr/>
        </p:nvSpPr>
        <p:spPr>
          <a:xfrm>
            <a:off x="9771250" y="5561857"/>
            <a:ext cx="2414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Survey locations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629E0B-3AB5-0A4C-A42A-6AC24F25B089}"/>
              </a:ext>
            </a:extLst>
          </p:cNvPr>
          <p:cNvSpPr/>
          <p:nvPr/>
        </p:nvSpPr>
        <p:spPr>
          <a:xfrm>
            <a:off x="4186258" y="5188551"/>
            <a:ext cx="1794141" cy="345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A4A9E22-208D-DE43-A4DD-D6A0577516CB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74" t="9987" r="11317" b="11396"/>
          <a:stretch/>
        </p:blipFill>
        <p:spPr bwMode="auto">
          <a:xfrm>
            <a:off x="7804237" y="5140770"/>
            <a:ext cx="1579329" cy="15633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mo="http://schemas.microsoft.com/office/mac/office/2008/main" xmlns:mv="urn:schemas-microsoft-com:mac:vml" xmlns:o="urn:schemas-microsoft-com:office:office" xmlns:v="urn:schemas-microsoft-com:vml" xmlns:w10="urn:schemas-microsoft-com:office:word" xmlns:w="http://schemas.openxmlformats.org/wordprocessingml/2006/main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6cid="http://schemas.microsoft.com/office/word/2016/wordml/cid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am3d="http://schemas.microsoft.com/office/drawing/2017/model3d" xmlns:aink="http://schemas.microsoft.com/office/drawing/2016/ink" xmlns:mc="http://schemas.openxmlformats.org/markup-compatibility/2006" xmlns:cx8="http://schemas.microsoft.com/office/drawing/2016/5/14/chartex" xmlns:cx7="http://schemas.microsoft.com/office/drawing/2016/5/13/chartex" xmlns:cx6="http://schemas.microsoft.com/office/drawing/2016/5/12/chartex" xmlns:cx5="http://schemas.microsoft.com/office/drawing/2016/5/11/chartex" xmlns:cx4="http://schemas.microsoft.com/office/drawing/2016/5/10/chartex" xmlns:cx3="http://schemas.microsoft.com/office/drawing/2016/5/9/chartex" xmlns:cx2="http://schemas.microsoft.com/office/drawing/2015/10/21/chartex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A33E5B-199B-6448-B537-953DA9EE26EE}"/>
              </a:ext>
            </a:extLst>
          </p:cNvPr>
          <p:cNvSpPr/>
          <p:nvPr/>
        </p:nvSpPr>
        <p:spPr>
          <a:xfrm>
            <a:off x="1310024" y="5253453"/>
            <a:ext cx="1794141" cy="345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B919D-39C1-A649-986B-04275BB3DFDE}"/>
              </a:ext>
            </a:extLst>
          </p:cNvPr>
          <p:cNvSpPr txBox="1"/>
          <p:nvPr/>
        </p:nvSpPr>
        <p:spPr>
          <a:xfrm>
            <a:off x="6978847" y="153837"/>
            <a:ext cx="44543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61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4059-FB24-C44E-8B7A-6A8C31511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Species bias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171E83-698C-8C49-A7FC-1E265FC51229}"/>
              </a:ext>
            </a:extLst>
          </p:cNvPr>
          <p:cNvGrpSpPr/>
          <p:nvPr/>
        </p:nvGrpSpPr>
        <p:grpSpPr>
          <a:xfrm>
            <a:off x="1603300" y="1188286"/>
            <a:ext cx="9136365" cy="1928696"/>
            <a:chOff x="1757318" y="1317110"/>
            <a:chExt cx="9136365" cy="192869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82C7CB-477E-564D-A2DB-CD5F7A150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4987" y="1318139"/>
              <a:ext cx="1928696" cy="192195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E72B9A-0412-304B-AC5C-4C399DBBD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8622" y="1317110"/>
              <a:ext cx="1928696" cy="1928696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F2F732-EEE0-4A4E-A66C-7D24ADCDC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57318" y="1318139"/>
              <a:ext cx="1921953" cy="192195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AB6B76B-6126-D649-9EE4-4F215EF5B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57970" y="1318139"/>
              <a:ext cx="1921953" cy="1921953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5A9973F-BE3C-C445-ACAF-A7E5786EEC46}"/>
              </a:ext>
            </a:extLst>
          </p:cNvPr>
          <p:cNvGrpSpPr/>
          <p:nvPr/>
        </p:nvGrpSpPr>
        <p:grpSpPr>
          <a:xfrm>
            <a:off x="1600904" y="4048190"/>
            <a:ext cx="9138761" cy="1939633"/>
            <a:chOff x="2355814" y="3849493"/>
            <a:chExt cx="9138761" cy="1939633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2322FB7-8B1B-0945-B87B-84420A4F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67286" y="3850011"/>
              <a:ext cx="1925811" cy="1925811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28D4AC-E946-CE46-93DD-A19F07BE7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71592" y="3866143"/>
              <a:ext cx="1922983" cy="1922983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63B5125-0B8A-1D45-9144-36C9B5FCA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55814" y="3859876"/>
              <a:ext cx="1925811" cy="1925811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073AFE0-9528-1646-8F9C-B633712B7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60119" y="3849493"/>
              <a:ext cx="1929191" cy="1929191"/>
            </a:xfrm>
            <a:prstGeom prst="ellipse">
              <a:avLst/>
            </a:prstGeom>
            <a:ln w="3175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3966602E-B4CF-1E4A-8E6E-556CDBD9B389}"/>
              </a:ext>
            </a:extLst>
          </p:cNvPr>
          <p:cNvSpPr txBox="1"/>
          <p:nvPr/>
        </p:nvSpPr>
        <p:spPr>
          <a:xfrm>
            <a:off x="86462" y="6574387"/>
            <a:ext cx="294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Schuetz &amp; Johnston 2019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PNAS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050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BA7DB-89ED-A345-B596-050E5D52E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46" y="384532"/>
            <a:ext cx="11383108" cy="531690"/>
          </a:xfrm>
        </p:spPr>
        <p:txBody>
          <a:bodyPr>
            <a:normAutofit fontScale="90000"/>
          </a:bodyPr>
          <a:lstStyle/>
          <a:p>
            <a:r>
              <a:rPr lang="en-US" dirty="0"/>
              <a:t>Challenges with </a:t>
            </a:r>
            <a:r>
              <a:rPr lang="en-US" dirty="0" err="1"/>
              <a:t>eBird</a:t>
            </a:r>
            <a:r>
              <a:rPr lang="en-US" dirty="0"/>
              <a:t> observation process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89581D-5EBD-2A44-8F76-4AD99EB1A254}"/>
              </a:ext>
            </a:extLst>
          </p:cNvPr>
          <p:cNvGrpSpPr/>
          <p:nvPr/>
        </p:nvGrpSpPr>
        <p:grpSpPr>
          <a:xfrm>
            <a:off x="1077076" y="1161499"/>
            <a:ext cx="3270416" cy="2064612"/>
            <a:chOff x="1077076" y="1161499"/>
            <a:chExt cx="3270416" cy="206461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A895B43-6DD3-2B42-88D6-194E0E984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2975"/>
            <a:stretch/>
          </p:blipFill>
          <p:spPr>
            <a:xfrm>
              <a:off x="1077076" y="1287673"/>
              <a:ext cx="1940995" cy="1938438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427E52-E044-5142-B065-37E59FD5E22D}"/>
                </a:ext>
              </a:extLst>
            </p:cNvPr>
            <p:cNvSpPr txBox="1"/>
            <p:nvPr/>
          </p:nvSpPr>
          <p:spPr>
            <a:xfrm>
              <a:off x="3124400" y="1161499"/>
              <a:ext cx="122309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Spatial </a:t>
              </a:r>
            </a:p>
            <a:p>
              <a:r>
                <a:rPr lang="en-US" sz="2800" dirty="0">
                  <a:latin typeface="+mj-lt"/>
                </a:rPr>
                <a:t>bias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BE032B8-3DB6-1345-84AD-C12D33267BB1}"/>
              </a:ext>
            </a:extLst>
          </p:cNvPr>
          <p:cNvGrpSpPr/>
          <p:nvPr/>
        </p:nvGrpSpPr>
        <p:grpSpPr>
          <a:xfrm>
            <a:off x="1077076" y="3686106"/>
            <a:ext cx="3373626" cy="2097205"/>
            <a:chOff x="1077076" y="3686106"/>
            <a:chExt cx="3373626" cy="209720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EF0A11B-E152-B34E-B87A-53F7DF6A86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56" t="8510" r="9879"/>
            <a:stretch/>
          </p:blipFill>
          <p:spPr>
            <a:xfrm>
              <a:off x="1077076" y="3809534"/>
              <a:ext cx="1947606" cy="1973777"/>
            </a:xfrm>
            <a:prstGeom prst="rect">
              <a:avLst/>
            </a:prstGeom>
            <a:ln w="6350" cap="rnd">
              <a:solidFill>
                <a:schemeClr val="tx1">
                  <a:lumMod val="65000"/>
                  <a:lumOff val="35000"/>
                </a:schemeClr>
              </a:solidFill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B207539-8B1B-4246-8CD6-4B186A8CB927}"/>
                </a:ext>
              </a:extLst>
            </p:cNvPr>
            <p:cNvSpPr txBox="1"/>
            <p:nvPr/>
          </p:nvSpPr>
          <p:spPr>
            <a:xfrm>
              <a:off x="3110270" y="3686106"/>
              <a:ext cx="134043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Species </a:t>
              </a:r>
            </a:p>
            <a:p>
              <a:r>
                <a:rPr lang="en-US" sz="2800" dirty="0">
                  <a:latin typeface="+mj-lt"/>
                </a:rPr>
                <a:t>bias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9A8EA6-177D-FD48-9219-D8C93AE525AB}"/>
              </a:ext>
            </a:extLst>
          </p:cNvPr>
          <p:cNvGrpSpPr/>
          <p:nvPr/>
        </p:nvGrpSpPr>
        <p:grpSpPr>
          <a:xfrm>
            <a:off x="6375627" y="1163823"/>
            <a:ext cx="3812440" cy="2062288"/>
            <a:chOff x="6375627" y="1163823"/>
            <a:chExt cx="3812440" cy="206228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76ABA2B-3C45-8E40-BC91-98A754DF1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58"/>
            <a:stretch/>
          </p:blipFill>
          <p:spPr>
            <a:xfrm>
              <a:off x="6375627" y="1287673"/>
              <a:ext cx="1940995" cy="1938438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2D552B-1FDD-6C48-AE44-30A4DE2BA05F}"/>
                </a:ext>
              </a:extLst>
            </p:cNvPr>
            <p:cNvSpPr txBox="1"/>
            <p:nvPr/>
          </p:nvSpPr>
          <p:spPr>
            <a:xfrm>
              <a:off x="8440088" y="1163823"/>
              <a:ext cx="1747979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Variation </a:t>
              </a:r>
            </a:p>
            <a:p>
              <a:r>
                <a:rPr lang="en-US" sz="2800" dirty="0">
                  <a:latin typeface="+mj-lt"/>
                </a:rPr>
                <a:t>in protocol</a:t>
              </a:r>
              <a:endParaRPr lang="en-US" sz="2800" dirty="0">
                <a:highlight>
                  <a:srgbClr val="FFFF00"/>
                </a:highlight>
                <a:latin typeface="+mj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2F7CAC-B2E0-E349-8913-7CD812E0BBC2}"/>
              </a:ext>
            </a:extLst>
          </p:cNvPr>
          <p:cNvGrpSpPr/>
          <p:nvPr/>
        </p:nvGrpSpPr>
        <p:grpSpPr>
          <a:xfrm>
            <a:off x="6375627" y="3705700"/>
            <a:ext cx="3985251" cy="2042272"/>
            <a:chOff x="6375627" y="3705700"/>
            <a:chExt cx="3985251" cy="2042272"/>
          </a:xfrm>
        </p:grpSpPr>
        <p:pic>
          <p:nvPicPr>
            <p:cNvPr id="31" name="Picture 30" descr="tumblr_n8gyhiDx3O1rtl3h6o2_1280.jpg">
              <a:extLst>
                <a:ext uri="{FF2B5EF4-FFF2-40B4-BE49-F238E27FC236}">
                  <a16:creationId xmlns:a16="http://schemas.microsoft.com/office/drawing/2014/main" id="{9C2CA34B-A087-B04F-8CA5-2CB3361FF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75627" y="3809534"/>
              <a:ext cx="1947606" cy="1938438"/>
            </a:xfrm>
            <a:prstGeom prst="rect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0D9BB3-077E-DE46-876A-32421D660720}"/>
                </a:ext>
              </a:extLst>
            </p:cNvPr>
            <p:cNvSpPr txBox="1"/>
            <p:nvPr/>
          </p:nvSpPr>
          <p:spPr>
            <a:xfrm>
              <a:off x="8424835" y="3705700"/>
              <a:ext cx="193604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j-lt"/>
                </a:rPr>
                <a:t>Variation</a:t>
              </a:r>
            </a:p>
            <a:p>
              <a:r>
                <a:rPr lang="en-US" sz="2800" dirty="0">
                  <a:latin typeface="+mj-lt"/>
                </a:rPr>
                <a:t>in observers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7620BA57-8CB0-F447-9A36-4CCD72617F34}"/>
              </a:ext>
            </a:extLst>
          </p:cNvPr>
          <p:cNvSpPr txBox="1"/>
          <p:nvPr/>
        </p:nvSpPr>
        <p:spPr>
          <a:xfrm>
            <a:off x="1077076" y="6114511"/>
            <a:ext cx="1940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+mj-lt"/>
              </a:rPr>
              <a:t>FILTERING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944BBA-FB3F-1F4B-9D2A-F8B6FD12C69F}"/>
              </a:ext>
            </a:extLst>
          </p:cNvPr>
          <p:cNvSpPr txBox="1"/>
          <p:nvPr/>
        </p:nvSpPr>
        <p:spPr>
          <a:xfrm>
            <a:off x="6369017" y="6119423"/>
            <a:ext cx="1947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  <a:latin typeface="+mj-lt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83903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FC23C-4671-364C-B710-D082D4748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Variation in protocol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3C00DE-472B-974C-A5B0-67B29AC64D65}"/>
              </a:ext>
            </a:extLst>
          </p:cNvPr>
          <p:cNvSpPr txBox="1"/>
          <p:nvPr/>
        </p:nvSpPr>
        <p:spPr>
          <a:xfrm>
            <a:off x="674835" y="1197999"/>
            <a:ext cx="3634496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2400" dirty="0">
                <a:latin typeface="+mj-lt"/>
              </a:rPr>
              <a:t>Checklist duration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+mj-lt"/>
              </a:rPr>
              <a:t>Distance travelled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+mj-lt"/>
              </a:rPr>
              <a:t>Time of day</a:t>
            </a:r>
          </a:p>
          <a:p>
            <a:pPr>
              <a:spcBef>
                <a:spcPts val="600"/>
              </a:spcBef>
            </a:pPr>
            <a:r>
              <a:rPr lang="en-US" sz="2400" dirty="0">
                <a:latin typeface="+mj-lt"/>
              </a:rPr>
              <a:t>Number of observers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B3EA8A-D246-DD4D-A99F-1704445FA426}"/>
              </a:ext>
            </a:extLst>
          </p:cNvPr>
          <p:cNvSpPr txBox="1"/>
          <p:nvPr/>
        </p:nvSpPr>
        <p:spPr>
          <a:xfrm>
            <a:off x="86462" y="6574387"/>
            <a:ext cx="2945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Johnston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et al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 2019 </a:t>
            </a:r>
            <a:r>
              <a:rPr lang="en-US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BioRXiv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84442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12938</TotalTime>
  <Words>547</Words>
  <Application>Microsoft Macintosh PowerPoint</Application>
  <PresentationFormat>Widescreen</PresentationFormat>
  <Paragraphs>242</Paragraphs>
  <Slides>28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Office Theme</vt:lpstr>
      <vt:lpstr>PowerPoint Presentation</vt:lpstr>
      <vt:lpstr>PowerPoint Presentation</vt:lpstr>
      <vt:lpstr>PowerPoint Presentation</vt:lpstr>
      <vt:lpstr>Challenges with eBird observation process</vt:lpstr>
      <vt:lpstr>Spatial bias</vt:lpstr>
      <vt:lpstr>PowerPoint Presentation</vt:lpstr>
      <vt:lpstr>Species bias</vt:lpstr>
      <vt:lpstr>Challenges with eBird observation process</vt:lpstr>
      <vt:lpstr>Variation in protocol</vt:lpstr>
      <vt:lpstr>Variation in protocol</vt:lpstr>
      <vt:lpstr>Challenges with eBird observation process</vt:lpstr>
      <vt:lpstr>Advice for modelling eBird data</vt:lpstr>
      <vt:lpstr>PowerPoint Presentation</vt:lpstr>
      <vt:lpstr>PowerPoint Presentation</vt:lpstr>
      <vt:lpstr>PowerPoint Presentation</vt:lpstr>
      <vt:lpstr>PowerPoint Presentation</vt:lpstr>
      <vt:lpstr>Advice for modelling eBird data</vt:lpstr>
      <vt:lpstr>Variation in protocol</vt:lpstr>
      <vt:lpstr>PowerPoint Presentation</vt:lpstr>
      <vt:lpstr>What do we want to know?</vt:lpstr>
      <vt:lpstr>PowerPoint Presentation</vt:lpstr>
      <vt:lpstr>PowerPoint Presentation</vt:lpstr>
      <vt:lpstr>What do we want to know?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Alison Johnston</dc:creator>
  <cp:lastModifiedBy>Alison Johnston</cp:lastModifiedBy>
  <cp:revision>484</cp:revision>
  <dcterms:created xsi:type="dcterms:W3CDTF">2018-08-23T14:03:11Z</dcterms:created>
  <dcterms:modified xsi:type="dcterms:W3CDTF">2019-11-25T01:31:46Z</dcterms:modified>
</cp:coreProperties>
</file>